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48" r:id="rId2"/>
    <p:sldId id="649" r:id="rId3"/>
    <p:sldId id="650" r:id="rId4"/>
    <p:sldId id="651" r:id="rId5"/>
    <p:sldId id="688" r:id="rId6"/>
    <p:sldId id="690" r:id="rId7"/>
    <p:sldId id="692" r:id="rId8"/>
    <p:sldId id="652" r:id="rId9"/>
    <p:sldId id="694" r:id="rId10"/>
    <p:sldId id="676" r:id="rId11"/>
  </p:sldIdLst>
  <p:sldSz cx="9144000" cy="6858000" type="screen4x3"/>
  <p:notesSz cx="6669088" cy="98726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99"/>
    <a:srgbClr val="D7FFD5"/>
    <a:srgbClr val="D0FEC8"/>
    <a:srgbClr val="E3FFD5"/>
    <a:srgbClr val="CCFFCC"/>
    <a:srgbClr val="E2FEE7"/>
    <a:srgbClr val="D2E3FE"/>
    <a:srgbClr val="CCFF99"/>
    <a:srgbClr val="E1FED6"/>
    <a:srgbClr val="ABEF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8" autoAdjust="0"/>
    <p:restoredTop sz="31553" autoAdjust="0"/>
  </p:normalViewPr>
  <p:slideViewPr>
    <p:cSldViewPr>
      <p:cViewPr varScale="1">
        <p:scale>
          <a:sx n="109" d="100"/>
          <a:sy n="109" d="100"/>
        </p:scale>
        <p:origin x="-318" y="-78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02"/>
    </p:cViewPr>
  </p:sorterViewPr>
  <p:notesViewPr>
    <p:cSldViewPr>
      <p:cViewPr>
        <p:scale>
          <a:sx n="90" d="100"/>
          <a:sy n="90" d="100"/>
        </p:scale>
        <p:origin x="-1902" y="354"/>
      </p:cViewPr>
      <p:guideLst>
        <p:guide orient="horz" pos="3110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guisandez\Desktop\ASAMBLEA%20GR&#193;FICO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/>
      <c:doughnutChart>
        <c:varyColors val="1"/>
        <c:dLbls>
          <c:showVal val="1"/>
          <c:showCatName val="1"/>
        </c:dLbls>
        <c:firstSliceAng val="0"/>
        <c:holeSize val="50"/>
      </c:doughnutChart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94" y="1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r"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119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94" y="9377119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r"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fld id="{082DBC38-EFAF-40F4-BCFE-46652E2ED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4" y="1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r"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541" y="4689356"/>
            <a:ext cx="5334008" cy="444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7119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4" y="9377119"/>
            <a:ext cx="2889518" cy="49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r" defTabSz="904587">
              <a:defRPr sz="1200">
                <a:latin typeface="Arial" charset="0"/>
              </a:defRPr>
            </a:lvl1pPr>
          </a:lstStyle>
          <a:p>
            <a:pPr>
              <a:defRPr/>
            </a:pPr>
            <a:fld id="{AFB1CC11-C29B-45B2-BEE0-7D5496DBC0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F9CA-A7E5-4547-B3C1-E508CCE588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F086-F3EC-49ED-8824-2E24E55FE6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CB1F1-C9F5-4BEE-8A71-617A2837A1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BD4-1823-41F3-8A12-DCB10297A6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0111-E917-480E-97A1-3E16A3FDA9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5A347-67C9-4A87-8252-A8F17C70E3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0D296-8D31-4336-9CC6-1847CE8851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1313-519A-4373-9D6D-472511EE73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C5B9-3BF4-419D-B772-A6FEB56159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8EDBA-C90F-4EBE-A69E-21232F96EC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31D8-AFDB-45EC-B264-00CC12A1A7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5922-03E0-4D02-9B6F-2B7DF68D46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1EDB-66F6-4617-9876-F5D1EAB6FB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01664A3-CAE3-4783-95D0-B04FFEF351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redrural@magrama.e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7 Marcador de contenido" descr="Imagen FEADER MAGRAMA_col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79750"/>
            <a:ext cx="8229600" cy="1566863"/>
          </a:xfrm>
          <a:noFill/>
          <a:ln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4" name="3 Rectángulo"/>
          <p:cNvSpPr>
            <a:spLocks noChangeArrowheads="1"/>
          </p:cNvSpPr>
          <p:nvPr/>
        </p:nvSpPr>
        <p:spPr bwMode="auto">
          <a:xfrm>
            <a:off x="179512" y="2420888"/>
            <a:ext cx="885666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i="1" dirty="0"/>
              <a:t>La Red Rural Nacional en el </a:t>
            </a:r>
            <a:r>
              <a:rPr lang="es-ES" sz="4400" b="1" i="1" dirty="0" smtClean="0"/>
              <a:t>PNDR</a:t>
            </a:r>
          </a:p>
          <a:p>
            <a:pPr marL="514350" indent="-514350" algn="ctr">
              <a:spcBef>
                <a:spcPct val="50000"/>
              </a:spcBef>
              <a:defRPr/>
            </a:pPr>
            <a:r>
              <a:rPr lang="es-ES" altLang="es-ES" sz="2000" b="1" i="1" dirty="0" smtClean="0"/>
              <a:t>Dirección General de </a:t>
            </a:r>
            <a:r>
              <a:rPr lang="es-ES" altLang="es-ES" sz="2000" b="1" i="1" dirty="0" smtClean="0"/>
              <a:t>Desarrollo Rural y Política </a:t>
            </a:r>
            <a:r>
              <a:rPr lang="es-ES" altLang="es-ES" sz="2000" b="1" i="1" dirty="0" smtClean="0"/>
              <a:t>Forestal</a:t>
            </a:r>
            <a:endParaRPr lang="es-ES" altLang="es-ES" sz="2000" b="1" i="1" dirty="0" smtClean="0"/>
          </a:p>
          <a:p>
            <a:pPr marL="514350" indent="-514350" algn="ctr">
              <a:spcBef>
                <a:spcPct val="50000"/>
              </a:spcBef>
              <a:defRPr/>
            </a:pPr>
            <a:r>
              <a:rPr lang="es-ES" sz="2000" b="1" dirty="0" smtClean="0"/>
              <a:t>	</a:t>
            </a:r>
            <a:r>
              <a:rPr lang="es-ES" sz="2000" b="1" i="1" dirty="0" smtClean="0"/>
              <a:t>SG Modernización de Explotaciones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altLang="es-ES" sz="44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3" name="9 Imagen" descr="MAGRAMA_FEADER_EUROPAINVIER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88913"/>
            <a:ext cx="6181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7 Marcador de contenido" descr="Imagen FEADER MAGRAMA_col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79750"/>
            <a:ext cx="8229600" cy="1566863"/>
          </a:xfrm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4" name="3 Rectángulo"/>
          <p:cNvSpPr>
            <a:spLocks noChangeArrowheads="1"/>
          </p:cNvSpPr>
          <p:nvPr/>
        </p:nvSpPr>
        <p:spPr bwMode="auto">
          <a:xfrm>
            <a:off x="-36513" y="1716088"/>
            <a:ext cx="8893176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altLang="es-ES" sz="4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MUCHAS GRACIAS</a:t>
            </a:r>
          </a:p>
        </p:txBody>
      </p:sp>
      <p:sp>
        <p:nvSpPr>
          <p:cNvPr id="34821" name="6 Rectángulo"/>
          <p:cNvSpPr>
            <a:spLocks noChangeArrowheads="1"/>
          </p:cNvSpPr>
          <p:nvPr/>
        </p:nvSpPr>
        <p:spPr bwMode="auto">
          <a:xfrm>
            <a:off x="107950" y="3965575"/>
            <a:ext cx="8856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altLang="es-ES" sz="2000" b="1" dirty="0">
                <a:latin typeface="Calibri" pitchFamily="34" charset="0"/>
              </a:rPr>
              <a:t>Madrid, </a:t>
            </a:r>
            <a:r>
              <a:rPr lang="es-ES_tradnl" altLang="es-ES" sz="2000" b="1" dirty="0" smtClean="0"/>
              <a:t>25</a:t>
            </a:r>
            <a:r>
              <a:rPr lang="es-ES_tradnl" altLang="es-ES" sz="2000" b="1" dirty="0" smtClean="0">
                <a:latin typeface="Calibri" pitchFamily="34" charset="0"/>
              </a:rPr>
              <a:t> </a:t>
            </a:r>
            <a:r>
              <a:rPr lang="es-ES_tradnl" altLang="es-ES" sz="2000" b="1" dirty="0">
                <a:latin typeface="Calibri" pitchFamily="34" charset="0"/>
              </a:rPr>
              <a:t>de junio de 2015</a:t>
            </a:r>
            <a:endParaRPr lang="es-ES" altLang="es-ES" sz="2000" b="1" dirty="0">
              <a:latin typeface="Calibri" pitchFamily="34" charset="0"/>
            </a:endParaRPr>
          </a:p>
        </p:txBody>
      </p:sp>
      <p:pic>
        <p:nvPicPr>
          <p:cNvPr id="34822" name="9 Imagen" descr="MAGRAMA_FEADER_EUROPAINVIER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6181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6 Rectángulo"/>
          <p:cNvSpPr>
            <a:spLocks noChangeArrowheads="1"/>
          </p:cNvSpPr>
          <p:nvPr/>
        </p:nvSpPr>
        <p:spPr bwMode="auto">
          <a:xfrm>
            <a:off x="107950" y="3244850"/>
            <a:ext cx="8928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ES" i="1" dirty="0">
                <a:hlinkClick r:id="rId5"/>
              </a:rPr>
              <a:t>redrural@magrama.es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051720" y="285293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 smtClean="0"/>
              <a:t>Maria Dolores Chiquero Sánchez</a:t>
            </a:r>
            <a:endParaRPr lang="es-E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6 Gráfico"/>
          <p:cNvGraphicFramePr/>
          <p:nvPr/>
        </p:nvGraphicFramePr>
        <p:xfrm>
          <a:off x="1691680" y="1916832"/>
          <a:ext cx="518922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1268413"/>
            <a:ext cx="8569075" cy="52629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s-ES_tradnl" altLang="es-ES" sz="2100" dirty="0" smtClean="0">
                <a:solidFill>
                  <a:schemeClr val="tx1"/>
                </a:solidFill>
              </a:rPr>
              <a:t>Forma parte del Programa Nacional de Desarrollo Rural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, (A.T)</a:t>
            </a:r>
          </a:p>
          <a:p>
            <a:pPr lvl="1" algn="just" eaLnBrk="1" hangingPunct="1">
              <a:spcBef>
                <a:spcPts val="0"/>
              </a:spcBef>
              <a:defRPr/>
            </a:pPr>
            <a:endParaRPr lang="es-ES_tradnl" altLang="es-ES" sz="2100" b="0" dirty="0" smtClean="0">
              <a:solidFill>
                <a:schemeClr val="tx1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s-ES_tradnl" altLang="es-ES" sz="2100" dirty="0" smtClean="0">
                <a:solidFill>
                  <a:schemeClr val="tx1"/>
                </a:solidFill>
              </a:rPr>
              <a:t>Integrada 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por </a:t>
            </a:r>
            <a:r>
              <a:rPr lang="es-ES_tradnl" altLang="es-ES" sz="2100" dirty="0" smtClean="0">
                <a:solidFill>
                  <a:schemeClr val="tx1"/>
                </a:solidFill>
              </a:rPr>
              <a:t>Organizaciones y Administraciones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 que participan en el medio rural y por los </a:t>
            </a:r>
            <a:r>
              <a:rPr lang="es-ES_tradnl" altLang="es-ES" sz="2100" dirty="0" smtClean="0">
                <a:solidFill>
                  <a:schemeClr val="tx1"/>
                </a:solidFill>
              </a:rPr>
              <a:t>socios consultados en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 la elaboración del </a:t>
            </a:r>
            <a:r>
              <a:rPr lang="es-ES_tradnl" altLang="es-ES" sz="2100" dirty="0" smtClean="0">
                <a:solidFill>
                  <a:schemeClr val="tx1"/>
                </a:solidFill>
              </a:rPr>
              <a:t>AA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 (RDC).</a:t>
            </a: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endParaRPr lang="es-ES_tradnl" altLang="es-ES" sz="2100" b="0" dirty="0" smtClean="0">
              <a:solidFill>
                <a:schemeClr val="tx1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s-ES_tradnl" altLang="es-ES" sz="2100" dirty="0" smtClean="0">
                <a:solidFill>
                  <a:schemeClr val="tx1"/>
                </a:solidFill>
              </a:rPr>
              <a:t>La lógica de intervención 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de la RRN responde a unos objetivos, actividades vinculadas a los objetivos, orientadas a resultados, y verificables (indicadores)</a:t>
            </a: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endParaRPr lang="es-ES_tradnl" altLang="es-ES" sz="2100" b="0" dirty="0" smtClean="0">
              <a:solidFill>
                <a:schemeClr val="tx1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s-ES_tradnl" altLang="es-ES" sz="2100" dirty="0" smtClean="0">
                <a:solidFill>
                  <a:schemeClr val="tx1"/>
                </a:solidFill>
              </a:rPr>
              <a:t>Estructura de Gobernanza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: Presidencia, Asamblea, C. Ejecutivo y una U. Gestión (Reglamento Interno).</a:t>
            </a:r>
          </a:p>
          <a:p>
            <a:pPr lvl="1" algn="just" eaLnBrk="1" hangingPunct="1">
              <a:spcBef>
                <a:spcPts val="0"/>
              </a:spcBef>
              <a:defRPr/>
            </a:pPr>
            <a:endParaRPr lang="es-ES_tradnl" altLang="es-ES" sz="2100" dirty="0" smtClean="0">
              <a:solidFill>
                <a:schemeClr val="tx1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s-ES_tradnl" altLang="es-ES" sz="2100" dirty="0" smtClean="0">
                <a:solidFill>
                  <a:schemeClr val="tx1"/>
                </a:solidFill>
              </a:rPr>
              <a:t>Financiación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: 15 mill € GP (8 mill FEADER). Cofinanciación 53%.</a:t>
            </a:r>
          </a:p>
          <a:p>
            <a:pPr lvl="5" algn="just" eaLnBrk="1" hangingPunct="1">
              <a:spcBef>
                <a:spcPts val="0"/>
              </a:spcBef>
              <a:defRPr/>
            </a:pPr>
            <a:r>
              <a:rPr lang="es-ES_tradnl" altLang="es-ES" sz="2100" b="0" dirty="0" smtClean="0">
                <a:solidFill>
                  <a:schemeClr val="tx1"/>
                </a:solidFill>
              </a:rPr>
              <a:t>Tipo de gasto: Funcionamiento : 3.7 mill. €</a:t>
            </a:r>
          </a:p>
          <a:p>
            <a:pPr lvl="5" algn="just" eaLnBrk="1" hangingPunct="1">
              <a:spcBef>
                <a:spcPts val="0"/>
              </a:spcBef>
              <a:defRPr/>
            </a:pPr>
            <a:r>
              <a:rPr lang="es-ES_tradnl" altLang="es-ES" sz="2100" b="0" dirty="0" smtClean="0">
                <a:solidFill>
                  <a:schemeClr val="tx1"/>
                </a:solidFill>
              </a:rPr>
              <a:t>			    Plan acción:        11.3 </a:t>
            </a:r>
            <a:r>
              <a:rPr lang="es-ES_tradnl" altLang="es-ES" sz="2100" b="0" dirty="0" err="1" smtClean="0">
                <a:solidFill>
                  <a:schemeClr val="tx1"/>
                </a:solidFill>
              </a:rPr>
              <a:t>mill</a:t>
            </a:r>
            <a:r>
              <a:rPr lang="es-ES_tradnl" altLang="es-ES" sz="2100" b="0" dirty="0" smtClean="0">
                <a:solidFill>
                  <a:schemeClr val="tx1"/>
                </a:solidFill>
              </a:rPr>
              <a:t>  €</a:t>
            </a:r>
          </a:p>
        </p:txBody>
      </p:sp>
      <p:pic>
        <p:nvPicPr>
          <p:cNvPr id="9" name="8 Imagen" descr="P:\Proyectos\3048809_RED RURAL_14-15\ACTIVIDADES\LOGOS\Logo_RRN_2014.png"/>
          <p:cNvPicPr/>
          <p:nvPr/>
        </p:nvPicPr>
        <p:blipFill>
          <a:blip r:embed="rId3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MAGRAMA_FEADER_EUROPAINVIER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92275" y="620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19 CuadroTexto"/>
          <p:cNvSpPr txBox="1">
            <a:spLocks noChangeArrowheads="1"/>
          </p:cNvSpPr>
          <p:nvPr/>
        </p:nvSpPr>
        <p:spPr bwMode="auto">
          <a:xfrm>
            <a:off x="35496" y="1125538"/>
            <a:ext cx="903605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s-ES_tradnl" altLang="es-ES" sz="2400" b="1" dirty="0"/>
              <a:t>OBJETIVOS </a:t>
            </a:r>
            <a:endParaRPr lang="es-ES_tradnl" altLang="es-ES" sz="2400" b="1" dirty="0" smtClean="0"/>
          </a:p>
          <a:p>
            <a:pPr algn="just">
              <a:spcBef>
                <a:spcPct val="0"/>
              </a:spcBef>
              <a:defRPr/>
            </a:pPr>
            <a:endParaRPr lang="es-ES_tradnl" altLang="es-ES" sz="2000" b="1" dirty="0"/>
          </a:p>
          <a:p>
            <a:pPr lvl="1" algn="just">
              <a:buFont typeface="Wingdings" pitchFamily="2" charset="2"/>
              <a:buChar char="v"/>
              <a:defRPr/>
            </a:pPr>
            <a:r>
              <a:rPr lang="es-ES_tradnl" altLang="es-ES" sz="2000" dirty="0" smtClean="0">
                <a:solidFill>
                  <a:schemeClr val="accent1">
                    <a:lumMod val="25000"/>
                  </a:schemeClr>
                </a:solidFill>
              </a:rPr>
              <a:t>    </a:t>
            </a:r>
            <a:r>
              <a:rPr lang="es-ES_tradnl" altLang="es-ES" sz="2000" dirty="0" smtClean="0"/>
              <a:t>Impulsar una mayor participación de las partes interesadas</a:t>
            </a:r>
            <a:r>
              <a:rPr lang="es-ES_tradnl" altLang="es-ES" sz="2000" b="0" dirty="0" smtClean="0"/>
              <a:t> en la aplicación 	de la política de desarrollo rural </a:t>
            </a:r>
            <a:endParaRPr lang="es-ES_tradnl" altLang="es-ES" sz="2000" b="0" i="1" dirty="0" smtClean="0"/>
          </a:p>
          <a:p>
            <a:pPr algn="just">
              <a:buFont typeface="Wingdings" pitchFamily="2" charset="2"/>
              <a:buChar char="v"/>
              <a:defRPr/>
            </a:pPr>
            <a:endParaRPr lang="es-ES_tradnl" altLang="es-ES" sz="2000" b="0" i="1" dirty="0" smtClean="0"/>
          </a:p>
          <a:p>
            <a:pPr lvl="1" algn="just">
              <a:buFont typeface="Wingdings" pitchFamily="2" charset="2"/>
              <a:buChar char="v"/>
              <a:defRPr/>
            </a:pPr>
            <a:r>
              <a:rPr lang="es-ES_tradnl" altLang="es-ES" sz="2000" b="0" i="1" dirty="0" smtClean="0"/>
              <a:t>     </a:t>
            </a:r>
            <a:r>
              <a:rPr lang="es-ES_tradnl" altLang="es-ES" sz="2000" dirty="0" smtClean="0"/>
              <a:t>Mejorar la calidad de la aplicación los PDRs</a:t>
            </a:r>
            <a:endParaRPr lang="es-ES_tradnl" altLang="es-ES" sz="2000" b="0" i="1" dirty="0" smtClean="0"/>
          </a:p>
          <a:p>
            <a:pPr lvl="1" algn="just">
              <a:buFont typeface="Wingdings" pitchFamily="2" charset="2"/>
              <a:buChar char="v"/>
              <a:defRPr/>
            </a:pPr>
            <a:endParaRPr lang="es-ES_tradnl" altLang="es-ES" sz="2000" b="0" i="1" dirty="0" smtClean="0"/>
          </a:p>
          <a:p>
            <a:pPr lvl="1" algn="just">
              <a:buFont typeface="Wingdings" pitchFamily="2" charset="2"/>
              <a:buChar char="v"/>
              <a:defRPr/>
            </a:pPr>
            <a:r>
              <a:rPr lang="es-ES_tradnl" altLang="es-ES" sz="2000" dirty="0" smtClean="0"/>
              <a:t>	Informar al público en general </a:t>
            </a:r>
            <a:r>
              <a:rPr lang="es-ES_tradnl" altLang="es-ES" sz="2000" b="0" dirty="0" smtClean="0"/>
              <a:t>y a los potenciales beneficiarios de la Política 	de DR  y de las posibilidades de financiación</a:t>
            </a:r>
          </a:p>
          <a:p>
            <a:pPr lvl="1" algn="just">
              <a:buFont typeface="Wingdings" pitchFamily="2" charset="2"/>
              <a:buChar char="v"/>
              <a:defRPr/>
            </a:pPr>
            <a:endParaRPr lang="es-ES_tradnl" altLang="es-ES" sz="2000" b="0" dirty="0" smtClean="0"/>
          </a:p>
          <a:p>
            <a:pPr lvl="1" algn="just">
              <a:buFont typeface="Wingdings" pitchFamily="2" charset="2"/>
              <a:buChar char="v"/>
              <a:defRPr/>
            </a:pPr>
            <a:r>
              <a:rPr lang="es-ES_tradnl" altLang="es-ES" sz="2000" b="0" dirty="0" smtClean="0"/>
              <a:t>   </a:t>
            </a:r>
            <a:r>
              <a:rPr lang="es-ES_tradnl" altLang="es-ES" sz="2000" dirty="0" smtClean="0"/>
              <a:t>Potenciar la Innovación </a:t>
            </a:r>
            <a:r>
              <a:rPr lang="es-ES_tradnl" altLang="es-ES" sz="2000" b="0" dirty="0" smtClean="0"/>
              <a:t>en el sector agrícola, la producción alimentaria, la 	silvicultura y las zonas rurales.</a:t>
            </a:r>
          </a:p>
          <a:p>
            <a:pPr algn="just">
              <a:spcBef>
                <a:spcPct val="0"/>
              </a:spcBef>
              <a:defRPr/>
            </a:pPr>
            <a:endParaRPr lang="es-ES_tradnl" altLang="es-ES" sz="2000" b="0" dirty="0" smtClean="0"/>
          </a:p>
          <a:p>
            <a:pPr algn="just">
              <a:spcBef>
                <a:spcPct val="0"/>
              </a:spcBef>
              <a:defRPr/>
            </a:pPr>
            <a:r>
              <a:rPr lang="es-ES_tradnl" altLang="es-ES" sz="2000" b="1" dirty="0" smtClean="0"/>
              <a:t>Plan </a:t>
            </a:r>
            <a:r>
              <a:rPr lang="es-ES_tradnl" altLang="es-ES" sz="2000" b="1" dirty="0"/>
              <a:t>de Acción</a:t>
            </a:r>
            <a:r>
              <a:rPr lang="es-ES_tradnl" altLang="es-ES" sz="2000" dirty="0"/>
              <a:t>: </a:t>
            </a:r>
            <a:r>
              <a:rPr lang="es-ES_tradnl" altLang="es-ES" sz="2000" b="0" dirty="0"/>
              <a:t>Conjunto de actividades planteadas para cumplir los objetivos generales, estructurados en dos niveles:</a:t>
            </a:r>
            <a:r>
              <a:rPr lang="es-ES" altLang="es-ES" sz="2000" b="0" dirty="0"/>
              <a:t> OG y </a:t>
            </a:r>
            <a:r>
              <a:rPr lang="es-ES" altLang="es-ES" sz="2000" b="0" dirty="0" smtClean="0"/>
              <a:t>OE y desarrollados en actividades</a:t>
            </a:r>
            <a:endParaRPr lang="es-ES" altLang="es-ES" sz="2000" b="0" dirty="0"/>
          </a:p>
          <a:p>
            <a:pPr algn="just">
              <a:spcBef>
                <a:spcPct val="0"/>
              </a:spcBef>
              <a:defRPr/>
            </a:pPr>
            <a:endParaRPr lang="es-ES" altLang="es-ES" sz="1800" b="0" dirty="0"/>
          </a:p>
          <a:p>
            <a:pPr algn="just">
              <a:spcBef>
                <a:spcPct val="0"/>
              </a:spcBef>
              <a:defRPr/>
            </a:pPr>
            <a:r>
              <a:rPr lang="es-ES_tradnl" altLang="es-ES" sz="2100" b="0" dirty="0" smtClean="0"/>
              <a:t> </a:t>
            </a:r>
            <a:endParaRPr lang="es-ES" dirty="0"/>
          </a:p>
        </p:txBody>
      </p:sp>
      <p:pic>
        <p:nvPicPr>
          <p:cNvPr id="8" name="7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9 Imagen" descr="MAGRAMA_FEADER_EUROPAINVIER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Rectángulo"/>
          <p:cNvSpPr>
            <a:spLocks noChangeArrowheads="1"/>
          </p:cNvSpPr>
          <p:nvPr/>
        </p:nvSpPr>
        <p:spPr bwMode="auto">
          <a:xfrm>
            <a:off x="179387" y="260648"/>
            <a:ext cx="89646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ES_tradnl" altLang="es-ES" dirty="0"/>
              <a:t>PNDR: LA RED RURAL NACIONAL  2014-2020</a:t>
            </a: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251520" y="682625"/>
          <a:ext cx="8641655" cy="6049074"/>
        </p:xfrm>
        <a:graphic>
          <a:graphicData uri="http://schemas.openxmlformats.org/drawingml/2006/table">
            <a:tbl>
              <a:tblPr/>
              <a:tblGrid>
                <a:gridCol w="2605980"/>
                <a:gridCol w="635000"/>
                <a:gridCol w="3240088"/>
                <a:gridCol w="576262"/>
                <a:gridCol w="1584325"/>
              </a:tblGrid>
              <a:tr h="8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Evento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2015:Fecha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Actividad Plan de Acción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Propuesta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Destinatarios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1ª Jornada Itinerante de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 de febrero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iv)Facilitar una red de contactos de asesores y servicios de apoyo a la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RRN/UA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Actores y entidades del sector agroalimentario y forestal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sobre´Programación LEADER, Cooperación y Estrategias de Desarrollo Local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 de febrero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x) Ofrecer actividades de formación y de creación de redes para los organismos encargados de ejecutar el programa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Aragón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(técnicos Leader)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sobre  medida de servicios de asesoramiento de explotaciones agrarias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de marzo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iv)Facilitar una red de contactos de asesores y servicios de apoyo a la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Extremadura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(técnicos medida asesoramiento)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Redes Sociales y Estrategia de Información y Publicidad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 de marzo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x) Ofrecer actividades de formación y de creación de redes para los organismos encargados de ejecutar el programa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Gestores de PDR y redes de desarrollo rural que trabajan en Administraciones Autonómicas y AGE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técnicos AEI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 de marzo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iv)Facilitar una red de contactos de asesores y servicios de apoyo a la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(técnicos AEI)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Asamblea de la 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 de abril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Funcionamiento de la 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Miembros de la RRN 14-20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2ª Jornada Itinerante de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de abril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iv)Facilitar una red de contactos de asesores y servicios de apoyo a la innovación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RRN/UA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Actores y entidades del sector agroalimentario y forestal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de intercambio de experiencias entre GAL en el territorio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16-17 abril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iii)Ofrecer actividades de formación y de creación de redes para los GAL, prestar aistencia técnica para la cooperación interterritorial y transnacional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GAL en evento Leader de noviembre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formativo sobre costes simplificados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 de abril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x) Ofrecer actividades de formación y de creación de redes para los organismos encargados de ejecutar el programa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Murcia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Redes Sociales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 de mayo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xi) Ofrecer actividades de formación para los interesados e impulsores del desarrollo rural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Partes interesadas (stakesholders) en procesos de desarrollo en el medio rural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formativo sobre el proceso participativo de las EDPL/GAL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 de mayo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x) Ofrecer actividades de formación y de creación de redes para los organismos encargados de ejecutar el programa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 Murcia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AAGG/GAL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formativo Elaboración de la EDL y Proceso participación pública. Divulgación e información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 de mayo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iii)Ofrecer actividades de formación y de creación de redes para los GAL, prestar aistencia técnica para la cooperación interterritorial y transnacional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Varios 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Taller  formación LANDSCARE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 de mayo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)Ofrecer actividades de formación y de creación de redes para los GAL, prestar </a:t>
                      </a:r>
                      <a:r>
                        <a:rPr kumimoji="0" lang="es-E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aistencia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técnica para la cooperación interterritorial y transnacional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COSE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Curso de asesores de agroturismo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9-11 junio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xi) Ofrecer actividades de formación para los interesados e impulsores del desarrollo rural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Partes interesadas (stakesholders) en procesos de desarrollo en el medio rural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Comité Ejecutivo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 de junio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Funcionamiento de la 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RRN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Miembros de la RRN 14-20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AMFAR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2ª quincena de junio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ii) Facilitar intercambios temáticos y analíticos entre los interesados en el desarrollo rural e intercambio y divulgación de los resultados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AMFAR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Entidades de Mujeres Rurales</a:t>
                      </a:r>
                      <a:b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AAGG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Jefes de Área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2ª quincena de junio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x) Ofrecer actividades de formación y de creación de redes para los organismos encargados de ejecutar el programa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DG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Jefes de Área Administraciones Territoriales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de intercambio de experiencias de mujeres empresarias y emprendedoras del medio rural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 de septiembre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ii) Facilitar intercambios temáticos y analíticos entre los interesados en el desarrollo rural e intercambio y divulgación de los resultados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AFAMMER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Mujeres emprendedoras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Jornada 'La energía de nuestros antepasados'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 de septiembre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ii) Facilitar intercambios temáticos y analíticos entre los interesados en el desarrollo rural e intercambio y divulgación de los resultados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ASEMFO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DG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514" marR="175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4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spect="1" noChangeArrowheads="1"/>
          </p:cNvSpPr>
          <p:nvPr/>
        </p:nvSpPr>
        <p:spPr bwMode="auto">
          <a:xfrm>
            <a:off x="2593975" y="1989138"/>
            <a:ext cx="3778250" cy="3778250"/>
          </a:xfrm>
          <a:prstGeom prst="ellipse">
            <a:avLst/>
          </a:prstGeom>
          <a:solidFill>
            <a:srgbClr val="FFFFFF"/>
          </a:solidFill>
          <a:ln w="127000" algn="ctr">
            <a:pattFill prst="pct50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Requerimientos de </a:t>
            </a:r>
          </a:p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funcionamiento </a:t>
            </a:r>
            <a:endParaRPr lang="es-ES_tradnl" altLang="es-ES" sz="1800" dirty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s-ES_tradnl" altLang="es-ES" sz="1800" dirty="0">
                <a:latin typeface="Arial" charset="0"/>
              </a:rPr>
              <a:t>de la RRN</a:t>
            </a:r>
            <a:r>
              <a:rPr lang="en-US" altLang="es-ES" sz="1800" dirty="0">
                <a:latin typeface="Arial" charset="0"/>
              </a:rPr>
              <a:t> </a:t>
            </a:r>
            <a:r>
              <a:rPr lang="en-GB" altLang="es-ES" sz="1800" dirty="0">
                <a:latin typeface="Arial" charset="0"/>
              </a:rPr>
              <a:t/>
            </a:r>
            <a:br>
              <a:rPr lang="en-GB" altLang="es-ES" sz="1800" dirty="0">
                <a:latin typeface="Arial" charset="0"/>
              </a:rPr>
            </a:br>
            <a:endParaRPr lang="en-GB" altLang="es-ES" sz="1800" dirty="0">
              <a:latin typeface="Arial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1692275" y="620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0"/>
              </a:spcBef>
              <a:buFontTx/>
              <a:buChar char="•"/>
            </a:pPr>
            <a:endParaRPr lang="es-ES" altLang="es-ES" sz="1800" b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860032" y="260648"/>
            <a:ext cx="2808311" cy="1323439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altLang="es-ES" sz="2000" b="1" dirty="0"/>
              <a:t>FUNCIONAMIENTO DE LA ESTRUCTURA DE LA RRN</a:t>
            </a:r>
            <a:r>
              <a:rPr lang="de-DE" altLang="es-ES" sz="2000" b="1" dirty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de-DE" altLang="es-ES" sz="2000" b="1" dirty="0">
                <a:solidFill>
                  <a:schemeClr val="accent1">
                    <a:lumMod val="25000"/>
                  </a:schemeClr>
                </a:solidFill>
              </a:rPr>
            </a:br>
            <a:endParaRPr lang="es-ES_tradnl" altLang="es-ES" sz="2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17650" y="1754188"/>
            <a:ext cx="5891213" cy="4248150"/>
            <a:chOff x="975" y="1117"/>
            <a:chExt cx="3711" cy="2676"/>
          </a:xfrm>
        </p:grpSpPr>
        <p:sp>
          <p:nvSpPr>
            <p:cNvPr id="55335" name="AutoShape 9"/>
            <p:cNvSpPr>
              <a:spLocks noChangeArrowheads="1"/>
            </p:cNvSpPr>
            <p:nvPr/>
          </p:nvSpPr>
          <p:spPr bwMode="auto">
            <a:xfrm>
              <a:off x="2381" y="1117"/>
              <a:ext cx="862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Web RRN con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aplicaciones</a:t>
              </a:r>
              <a:endParaRPr lang="es-ES" altLang="es-ES" sz="14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36" name="AutoShape 10"/>
            <p:cNvSpPr>
              <a:spLocks noChangeArrowheads="1"/>
            </p:cNvSpPr>
            <p:nvPr/>
          </p:nvSpPr>
          <p:spPr bwMode="auto">
            <a:xfrm>
              <a:off x="2336" y="3385"/>
              <a:ext cx="998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RRHH</a:t>
              </a:r>
              <a:endParaRPr lang="es-ES" altLang="es-ES" sz="14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37" name="AutoShape 11"/>
            <p:cNvSpPr>
              <a:spLocks noChangeArrowheads="1"/>
            </p:cNvSpPr>
            <p:nvPr/>
          </p:nvSpPr>
          <p:spPr bwMode="auto">
            <a:xfrm>
              <a:off x="3651" y="2296"/>
              <a:ext cx="1035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Perfil de RRN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en redes sociales</a:t>
              </a:r>
              <a:endParaRPr lang="es-ES" altLang="es-ES" sz="14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38" name="AutoShape 12"/>
            <p:cNvSpPr>
              <a:spLocks noChangeArrowheads="1"/>
            </p:cNvSpPr>
            <p:nvPr/>
          </p:nvSpPr>
          <p:spPr bwMode="auto">
            <a:xfrm>
              <a:off x="975" y="2296"/>
              <a:ext cx="862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 b="0">
                  <a:solidFill>
                    <a:schemeClr val="hlink"/>
                  </a:solidFill>
                  <a:latin typeface="Arial" charset="0"/>
                </a:rPr>
                <a:t>AT Secretariado</a:t>
              </a:r>
              <a:endParaRPr lang="es-ES" altLang="es-ES" sz="1400" b="0">
                <a:solidFill>
                  <a:schemeClr val="hlink"/>
                </a:solidFill>
                <a:latin typeface="Arial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908175" y="1052513"/>
            <a:ext cx="4824413" cy="720725"/>
            <a:chOff x="1202" y="663"/>
            <a:chExt cx="3039" cy="454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02" y="663"/>
              <a:ext cx="3039" cy="454"/>
              <a:chOff x="1202" y="663"/>
              <a:chExt cx="3039" cy="454"/>
            </a:xfrm>
          </p:grpSpPr>
          <p:sp>
            <p:nvSpPr>
              <p:cNvPr id="55326" name="Rectangle 15"/>
              <p:cNvSpPr>
                <a:spLocks noChangeArrowheads="1"/>
              </p:cNvSpPr>
              <p:nvPr/>
            </p:nvSpPr>
            <p:spPr bwMode="auto">
              <a:xfrm>
                <a:off x="1202" y="896"/>
                <a:ext cx="816" cy="221"/>
              </a:xfrm>
              <a:prstGeom prst="rect">
                <a:avLst/>
              </a:prstGeom>
              <a:solidFill>
                <a:srgbClr val="FFABAB"/>
              </a:solidFill>
              <a:ln w="25400" algn="ctr">
                <a:solidFill>
                  <a:srgbClr val="FF8B8B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s-ES_tradnl" altLang="es-ES" sz="1200" b="0">
                    <a:solidFill>
                      <a:schemeClr val="hlink"/>
                    </a:solidFill>
                    <a:latin typeface="Arial" charset="0"/>
                  </a:rPr>
                  <a:t>Análisis y diseño</a:t>
                </a:r>
                <a:endParaRPr lang="es-ES" altLang="es-ES" sz="1200" b="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cxnSp>
            <p:nvCxnSpPr>
              <p:cNvPr id="55327" name="AutoShape 16"/>
              <p:cNvCxnSpPr>
                <a:cxnSpLocks noChangeShapeType="1"/>
                <a:stCxn id="55326" idx="3"/>
              </p:cNvCxnSpPr>
              <p:nvPr/>
            </p:nvCxnSpPr>
            <p:spPr bwMode="auto">
              <a:xfrm>
                <a:off x="2026" y="1007"/>
                <a:ext cx="786" cy="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2109" y="663"/>
                <a:ext cx="684" cy="442"/>
                <a:chOff x="2109" y="663"/>
                <a:chExt cx="684" cy="442"/>
              </a:xfrm>
            </p:grpSpPr>
            <p:sp>
              <p:nvSpPr>
                <p:cNvPr id="55333" name="Rectangle 18"/>
                <p:cNvSpPr>
                  <a:spLocks noChangeArrowheads="1"/>
                </p:cNvSpPr>
                <p:nvPr/>
              </p:nvSpPr>
              <p:spPr bwMode="auto">
                <a:xfrm>
                  <a:off x="2109" y="663"/>
                  <a:ext cx="635" cy="221"/>
                </a:xfrm>
                <a:prstGeom prst="rect">
                  <a:avLst/>
                </a:prstGeom>
                <a:solidFill>
                  <a:srgbClr val="FFABAB"/>
                </a:solidFill>
                <a:ln w="25400" algn="ctr">
                  <a:solidFill>
                    <a:srgbClr val="FF8B8B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r>
                    <a:rPr lang="es-ES_tradnl" altLang="es-ES" sz="1200" b="0">
                      <a:solidFill>
                        <a:schemeClr val="hlink"/>
                      </a:solidFill>
                      <a:latin typeface="Arial" charset="0"/>
                    </a:rPr>
                    <a:t>Desarrollo </a:t>
                  </a:r>
                  <a:endParaRPr lang="es-ES" altLang="es-ES" sz="1200" b="0">
                    <a:solidFill>
                      <a:schemeClr val="hlink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55334" name="AutoShape 19"/>
                <p:cNvCxnSpPr>
                  <a:cxnSpLocks noChangeShapeType="1"/>
                  <a:stCxn id="55333" idx="2"/>
                  <a:endCxn id="55335" idx="0"/>
                </p:cNvCxnSpPr>
                <p:nvPr/>
              </p:nvCxnSpPr>
              <p:spPr bwMode="auto">
                <a:xfrm>
                  <a:off x="2427" y="884"/>
                  <a:ext cx="366" cy="22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2793" y="663"/>
                <a:ext cx="722" cy="442"/>
                <a:chOff x="2793" y="663"/>
                <a:chExt cx="722" cy="442"/>
              </a:xfrm>
            </p:grpSpPr>
            <p:sp>
              <p:nvSpPr>
                <p:cNvPr id="55331" name="Rectangle 21"/>
                <p:cNvSpPr>
                  <a:spLocks noChangeArrowheads="1"/>
                </p:cNvSpPr>
                <p:nvPr/>
              </p:nvSpPr>
              <p:spPr bwMode="auto">
                <a:xfrm>
                  <a:off x="2880" y="663"/>
                  <a:ext cx="635" cy="221"/>
                </a:xfrm>
                <a:prstGeom prst="rect">
                  <a:avLst/>
                </a:prstGeom>
                <a:solidFill>
                  <a:srgbClr val="FFABAB"/>
                </a:solidFill>
                <a:ln w="25400" algn="ctr">
                  <a:solidFill>
                    <a:srgbClr val="FF8B8B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r>
                    <a:rPr lang="es-ES_tradnl" altLang="es-ES" sz="1200" b="0">
                      <a:solidFill>
                        <a:schemeClr val="hlink"/>
                      </a:solidFill>
                      <a:latin typeface="Arial" charset="0"/>
                    </a:rPr>
                    <a:t>Mantenimiento</a:t>
                  </a:r>
                  <a:endParaRPr lang="es-ES" altLang="es-ES" sz="1200" b="0">
                    <a:solidFill>
                      <a:schemeClr val="hlink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55332" name="AutoShape 22"/>
                <p:cNvCxnSpPr>
                  <a:cxnSpLocks noChangeShapeType="1"/>
                  <a:stCxn id="55331" idx="2"/>
                  <a:endCxn id="55335" idx="0"/>
                </p:cNvCxnSpPr>
                <p:nvPr/>
              </p:nvCxnSpPr>
              <p:spPr bwMode="auto">
                <a:xfrm flipH="1">
                  <a:off x="2793" y="884"/>
                  <a:ext cx="404" cy="22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55330" name="Rectangle 23"/>
              <p:cNvSpPr>
                <a:spLocks noChangeArrowheads="1"/>
              </p:cNvSpPr>
              <p:nvPr/>
            </p:nvSpPr>
            <p:spPr bwMode="auto">
              <a:xfrm>
                <a:off x="3606" y="896"/>
                <a:ext cx="635" cy="221"/>
              </a:xfrm>
              <a:prstGeom prst="rect">
                <a:avLst/>
              </a:prstGeom>
              <a:solidFill>
                <a:srgbClr val="FFABAB"/>
              </a:solidFill>
              <a:ln w="25400" algn="ctr">
                <a:solidFill>
                  <a:srgbClr val="FF8B8B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s-ES_tradnl" altLang="es-ES" sz="1200" b="0">
                    <a:solidFill>
                      <a:schemeClr val="hlink"/>
                    </a:solidFill>
                    <a:latin typeface="Arial" charset="0"/>
                  </a:rPr>
                  <a:t>Formación de </a:t>
                </a:r>
              </a:p>
              <a:p>
                <a:pPr>
                  <a:spcBef>
                    <a:spcPct val="0"/>
                  </a:spcBef>
                </a:pPr>
                <a:r>
                  <a:rPr lang="es-ES_tradnl" altLang="es-ES" sz="1200" b="0">
                    <a:solidFill>
                      <a:schemeClr val="hlink"/>
                    </a:solidFill>
                    <a:latin typeface="Arial" charset="0"/>
                  </a:rPr>
                  <a:t>personal</a:t>
                </a:r>
                <a:endParaRPr lang="es-ES" altLang="es-ES" sz="1200" b="0">
                  <a:solidFill>
                    <a:schemeClr val="hlink"/>
                  </a:solidFill>
                  <a:latin typeface="Arial" charset="0"/>
                </a:endParaRPr>
              </a:p>
            </p:txBody>
          </p:sp>
        </p:grpSp>
        <p:cxnSp>
          <p:nvCxnSpPr>
            <p:cNvPr id="55325" name="AutoShape 24"/>
            <p:cNvCxnSpPr>
              <a:cxnSpLocks noChangeShapeType="1"/>
              <a:stCxn id="55335" idx="0"/>
              <a:endCxn id="55330" idx="1"/>
            </p:cNvCxnSpPr>
            <p:nvPr/>
          </p:nvCxnSpPr>
          <p:spPr bwMode="auto">
            <a:xfrm flipV="1">
              <a:off x="2793" y="1007"/>
              <a:ext cx="813" cy="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349375" y="2205038"/>
            <a:ext cx="6967538" cy="414337"/>
            <a:chOff x="850" y="1389"/>
            <a:chExt cx="4389" cy="261"/>
          </a:xfrm>
        </p:grpSpPr>
        <p:sp>
          <p:nvSpPr>
            <p:cNvPr id="55322" name="AutoShape 26"/>
            <p:cNvSpPr>
              <a:spLocks/>
            </p:cNvSpPr>
            <p:nvPr/>
          </p:nvSpPr>
          <p:spPr bwMode="auto">
            <a:xfrm>
              <a:off x="4289" y="1389"/>
              <a:ext cx="950" cy="261"/>
            </a:xfrm>
            <a:prstGeom prst="borderCallout2">
              <a:avLst>
                <a:gd name="adj1" fmla="val 27588"/>
                <a:gd name="adj2" fmla="val -5051"/>
                <a:gd name="adj3" fmla="val 27588"/>
                <a:gd name="adj4" fmla="val -56630"/>
                <a:gd name="adj5" fmla="val -75097"/>
                <a:gd name="adj6" fmla="val -110106"/>
              </a:avLst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Gestión de eventos</a:t>
              </a:r>
            </a:p>
            <a:p>
              <a:pPr>
                <a:spcBef>
                  <a:spcPct val="0"/>
                </a:spcBef>
              </a:pPr>
              <a:endParaRPr lang="es-ES" altLang="es-ES" sz="2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23" name="AutoShape 27"/>
            <p:cNvSpPr>
              <a:spLocks/>
            </p:cNvSpPr>
            <p:nvPr/>
          </p:nvSpPr>
          <p:spPr bwMode="auto">
            <a:xfrm>
              <a:off x="850" y="1389"/>
              <a:ext cx="576" cy="261"/>
            </a:xfrm>
            <a:prstGeom prst="borderCallout2">
              <a:avLst>
                <a:gd name="adj1" fmla="val 27588"/>
                <a:gd name="adj2" fmla="val 108333"/>
                <a:gd name="adj3" fmla="val 27588"/>
                <a:gd name="adj4" fmla="val 181426"/>
                <a:gd name="adj5" fmla="val -75097"/>
                <a:gd name="adj6" fmla="val 265801"/>
              </a:avLst>
            </a:prstGeom>
            <a:solidFill>
              <a:schemeClr val="accent1"/>
            </a:solidFill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Noticias DR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6732588" y="4724400"/>
            <a:ext cx="1008062" cy="350838"/>
          </a:xfrm>
          <a:prstGeom prst="rect">
            <a:avLst/>
          </a:prstGeom>
          <a:solidFill>
            <a:srgbClr val="FFABAB"/>
          </a:solidFill>
          <a:ln w="25400" algn="ctr">
            <a:solidFill>
              <a:srgbClr val="FF8B8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200" b="0">
                <a:solidFill>
                  <a:schemeClr val="hlink"/>
                </a:solidFill>
                <a:latin typeface="Arial" charset="0"/>
              </a:rPr>
              <a:t>Comunity </a:t>
            </a:r>
          </a:p>
          <a:p>
            <a:pPr>
              <a:spcBef>
                <a:spcPct val="0"/>
              </a:spcBef>
            </a:pPr>
            <a:r>
              <a:rPr lang="es-ES_tradnl" altLang="es-ES" sz="1200" b="0">
                <a:solidFill>
                  <a:schemeClr val="hlink"/>
                </a:solidFill>
                <a:latin typeface="Arial" charset="0"/>
              </a:rPr>
              <a:t>manager</a:t>
            </a:r>
            <a:endParaRPr lang="es-ES" altLang="es-ES" sz="1200" b="0">
              <a:solidFill>
                <a:schemeClr val="hlink"/>
              </a:solidFill>
              <a:latin typeface="Arial" charset="0"/>
            </a:endParaRPr>
          </a:p>
        </p:txBody>
      </p:sp>
      <p:cxnSp>
        <p:nvCxnSpPr>
          <p:cNvPr id="91165" name="AutoShape 29"/>
          <p:cNvCxnSpPr>
            <a:cxnSpLocks noChangeShapeType="1"/>
            <a:stCxn id="55337" idx="2"/>
            <a:endCxn id="91164" idx="0"/>
          </p:cNvCxnSpPr>
          <p:nvPr/>
        </p:nvCxnSpPr>
        <p:spPr bwMode="auto">
          <a:xfrm>
            <a:off x="6586538" y="4273550"/>
            <a:ext cx="650875" cy="450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50825" y="2997200"/>
            <a:ext cx="2012950" cy="2295525"/>
            <a:chOff x="158" y="1888"/>
            <a:chExt cx="1268" cy="1446"/>
          </a:xfrm>
        </p:grpSpPr>
        <p:sp>
          <p:nvSpPr>
            <p:cNvPr id="55314" name="Rectangle 31"/>
            <p:cNvSpPr>
              <a:spLocks noChangeArrowheads="1"/>
            </p:cNvSpPr>
            <p:nvPr/>
          </p:nvSpPr>
          <p:spPr bwMode="auto">
            <a:xfrm>
              <a:off x="191" y="1888"/>
              <a:ext cx="875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Grupos de trabajo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15" name="Rectangle 32"/>
            <p:cNvSpPr>
              <a:spLocks noChangeArrowheads="1"/>
            </p:cNvSpPr>
            <p:nvPr/>
          </p:nvSpPr>
          <p:spPr bwMode="auto">
            <a:xfrm>
              <a:off x="191" y="3113"/>
              <a:ext cx="965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 Comité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Ejecutivo RRN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16" name="Rectangle 33"/>
            <p:cNvSpPr>
              <a:spLocks noChangeArrowheads="1"/>
            </p:cNvSpPr>
            <p:nvPr/>
          </p:nvSpPr>
          <p:spPr bwMode="auto">
            <a:xfrm>
              <a:off x="158" y="2296"/>
              <a:ext cx="635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Publicaciones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5317" name="Rectangle 34"/>
            <p:cNvSpPr>
              <a:spLocks noChangeArrowheads="1"/>
            </p:cNvSpPr>
            <p:nvPr/>
          </p:nvSpPr>
          <p:spPr bwMode="auto">
            <a:xfrm>
              <a:off x="158" y="2665"/>
              <a:ext cx="635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Buzón RRN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5318" name="AutoShape 35"/>
            <p:cNvCxnSpPr>
              <a:cxnSpLocks noChangeShapeType="1"/>
              <a:stCxn id="55314" idx="3"/>
            </p:cNvCxnSpPr>
            <p:nvPr/>
          </p:nvCxnSpPr>
          <p:spPr bwMode="auto">
            <a:xfrm>
              <a:off x="1074" y="1999"/>
              <a:ext cx="352" cy="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5319" name="AutoShape 36"/>
            <p:cNvCxnSpPr>
              <a:cxnSpLocks noChangeShapeType="1"/>
              <a:stCxn id="55315" idx="3"/>
            </p:cNvCxnSpPr>
            <p:nvPr/>
          </p:nvCxnSpPr>
          <p:spPr bwMode="auto">
            <a:xfrm flipV="1">
              <a:off x="1164" y="2704"/>
              <a:ext cx="262" cy="5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5320" name="AutoShape 37"/>
            <p:cNvCxnSpPr>
              <a:cxnSpLocks noChangeShapeType="1"/>
              <a:stCxn id="55316" idx="3"/>
              <a:endCxn id="55338" idx="1"/>
            </p:cNvCxnSpPr>
            <p:nvPr/>
          </p:nvCxnSpPr>
          <p:spPr bwMode="auto">
            <a:xfrm>
              <a:off x="793" y="2407"/>
              <a:ext cx="163" cy="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5321" name="AutoShape 38"/>
            <p:cNvCxnSpPr>
              <a:cxnSpLocks noChangeShapeType="1"/>
              <a:stCxn id="55317" idx="3"/>
              <a:endCxn id="55338" idx="1"/>
            </p:cNvCxnSpPr>
            <p:nvPr/>
          </p:nvCxnSpPr>
          <p:spPr bwMode="auto">
            <a:xfrm flipV="1">
              <a:off x="793" y="2488"/>
              <a:ext cx="163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2339975" y="6308725"/>
            <a:ext cx="1820863" cy="350838"/>
          </a:xfrm>
          <a:prstGeom prst="rect">
            <a:avLst/>
          </a:prstGeom>
          <a:solidFill>
            <a:srgbClr val="FFABAB"/>
          </a:solidFill>
          <a:ln w="25400" algn="ctr">
            <a:solidFill>
              <a:srgbClr val="FF8B8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200" b="0">
                <a:solidFill>
                  <a:schemeClr val="hlink"/>
                </a:solidFill>
                <a:latin typeface="Arial" charset="0"/>
              </a:rPr>
              <a:t>Nóminas personal RRN</a:t>
            </a:r>
            <a:endParaRPr lang="es-ES" altLang="es-ES" sz="1200" b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4767263" y="6308725"/>
            <a:ext cx="1820862" cy="350838"/>
          </a:xfrm>
          <a:prstGeom prst="rect">
            <a:avLst/>
          </a:prstGeom>
          <a:solidFill>
            <a:srgbClr val="FFABAB"/>
          </a:solidFill>
          <a:ln w="25400" algn="ctr">
            <a:solidFill>
              <a:srgbClr val="FF8B8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200" b="0">
                <a:solidFill>
                  <a:schemeClr val="hlink"/>
                </a:solidFill>
                <a:latin typeface="Arial" charset="0"/>
              </a:rPr>
              <a:t>Formación personal RRN</a:t>
            </a:r>
            <a:endParaRPr lang="es-ES" altLang="es-ES" sz="1200" b="0">
              <a:solidFill>
                <a:schemeClr val="hlink"/>
              </a:solidFill>
              <a:latin typeface="Arial" charset="0"/>
            </a:endParaRPr>
          </a:p>
        </p:txBody>
      </p:sp>
      <p:cxnSp>
        <p:nvCxnSpPr>
          <p:cNvPr id="91177" name="AutoShape 41"/>
          <p:cNvCxnSpPr>
            <a:cxnSpLocks noChangeShapeType="1"/>
            <a:stCxn id="91175" idx="0"/>
            <a:endCxn id="55336" idx="2"/>
          </p:cNvCxnSpPr>
          <p:nvPr/>
        </p:nvCxnSpPr>
        <p:spPr bwMode="auto">
          <a:xfrm flipV="1">
            <a:off x="3251200" y="6002338"/>
            <a:ext cx="1219200" cy="3063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1178" name="AutoShape 42"/>
          <p:cNvCxnSpPr>
            <a:cxnSpLocks noChangeShapeType="1"/>
            <a:stCxn id="55336" idx="2"/>
            <a:endCxn id="91176" idx="0"/>
          </p:cNvCxnSpPr>
          <p:nvPr/>
        </p:nvCxnSpPr>
        <p:spPr bwMode="auto">
          <a:xfrm>
            <a:off x="4470400" y="6002338"/>
            <a:ext cx="1208088" cy="3063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pic>
        <p:nvPicPr>
          <p:cNvPr id="43" name="42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9 Imagen" descr="MAGRAMA_FEADER_EUROPAINVIER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4" grpId="0" animBg="1"/>
      <p:bldP spid="91175" grpId="0" animBg="1"/>
      <p:bldP spid="91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2"/>
          <p:cNvSpPr>
            <a:spLocks noChangeAspect="1" noChangeArrowheads="1"/>
          </p:cNvSpPr>
          <p:nvPr/>
        </p:nvSpPr>
        <p:spPr bwMode="auto">
          <a:xfrm>
            <a:off x="2593975" y="2181225"/>
            <a:ext cx="3778250" cy="3778250"/>
          </a:xfrm>
          <a:prstGeom prst="ellipse">
            <a:avLst/>
          </a:prstGeom>
          <a:solidFill>
            <a:srgbClr val="FFFFFF"/>
          </a:solidFill>
          <a:ln w="127000" algn="ctr">
            <a:pattFill prst="pct50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Plan de acción </a:t>
            </a:r>
          </a:p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y </a:t>
            </a:r>
          </a:p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   Actividades de </a:t>
            </a:r>
            <a:r>
              <a:rPr lang="es-ES_tradnl" altLang="es-ES" sz="1800" dirty="0">
                <a:latin typeface="Arial" charset="0"/>
              </a:rPr>
              <a:t>la RRN</a:t>
            </a:r>
          </a:p>
          <a:p>
            <a:pPr algn="ctr">
              <a:spcBef>
                <a:spcPct val="0"/>
              </a:spcBef>
            </a:pPr>
            <a:r>
              <a:rPr lang="en-GB" altLang="es-ES" sz="1800" dirty="0">
                <a:latin typeface="Arial" charset="0"/>
              </a:rPr>
              <a:t/>
            </a:r>
            <a:br>
              <a:rPr lang="en-GB" altLang="es-ES" sz="1800" dirty="0">
                <a:latin typeface="Arial" charset="0"/>
              </a:rPr>
            </a:br>
            <a:endParaRPr lang="en-GB" altLang="es-ES" sz="1800" dirty="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2488" y="1927225"/>
            <a:ext cx="5257800" cy="4289425"/>
            <a:chOff x="1337" y="1214"/>
            <a:chExt cx="3312" cy="2702"/>
          </a:xfrm>
        </p:grpSpPr>
        <p:sp>
          <p:nvSpPr>
            <p:cNvPr id="56368" name="AutoShape 4"/>
            <p:cNvSpPr>
              <a:spLocks noChangeArrowheads="1"/>
            </p:cNvSpPr>
            <p:nvPr/>
          </p:nvSpPr>
          <p:spPr bwMode="auto">
            <a:xfrm>
              <a:off x="2381" y="1214"/>
              <a:ext cx="862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Seguimiento y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Evaluación</a:t>
              </a:r>
              <a:endParaRPr lang="es-ES" altLang="es-ES" sz="14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69" name="AutoShape 5"/>
            <p:cNvSpPr>
              <a:spLocks noChangeArrowheads="1"/>
            </p:cNvSpPr>
            <p:nvPr/>
          </p:nvSpPr>
          <p:spPr bwMode="auto">
            <a:xfrm>
              <a:off x="3665" y="2070"/>
              <a:ext cx="984" cy="5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Creación de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redes para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asesores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e innovación</a:t>
              </a:r>
              <a:endParaRPr lang="es-ES" altLang="es-ES" sz="14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70" name="AutoShape 6"/>
            <p:cNvSpPr>
              <a:spLocks noChangeArrowheads="1"/>
            </p:cNvSpPr>
            <p:nvPr/>
          </p:nvSpPr>
          <p:spPr bwMode="auto">
            <a:xfrm>
              <a:off x="2381" y="3508"/>
              <a:ext cx="862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Proyectos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>
                  <a:solidFill>
                    <a:schemeClr val="hlink"/>
                  </a:solidFill>
                  <a:latin typeface="Arial" charset="0"/>
                </a:rPr>
                <a:t>de DR</a:t>
              </a:r>
              <a:endParaRPr lang="es-ES" altLang="es-ES" sz="14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71" name="AutoShape 7"/>
            <p:cNvSpPr>
              <a:spLocks noChangeArrowheads="1"/>
            </p:cNvSpPr>
            <p:nvPr/>
          </p:nvSpPr>
          <p:spPr bwMode="auto">
            <a:xfrm>
              <a:off x="1337" y="2167"/>
              <a:ext cx="794" cy="4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400" dirty="0">
                  <a:solidFill>
                    <a:schemeClr val="hlink"/>
                  </a:solidFill>
                  <a:latin typeface="Arial" charset="0"/>
                </a:rPr>
                <a:t>Actividades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 dirty="0">
                  <a:solidFill>
                    <a:schemeClr val="hlink"/>
                  </a:solidFill>
                  <a:latin typeface="Arial" charset="0"/>
                </a:rPr>
                <a:t>en red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400" dirty="0">
                  <a:solidFill>
                    <a:schemeClr val="hlink"/>
                  </a:solidFill>
                  <a:latin typeface="Arial" charset="0"/>
                </a:rPr>
                <a:t>de los GAL</a:t>
              </a:r>
              <a:endParaRPr lang="es-ES" altLang="es-ES" sz="1400" dirty="0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1692275" y="620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6326" name="Rectangle 10"/>
          <p:cNvSpPr>
            <a:spLocks noChangeArrowheads="1"/>
          </p:cNvSpPr>
          <p:nvPr/>
        </p:nvSpPr>
        <p:spPr bwMode="auto">
          <a:xfrm>
            <a:off x="4572000" y="620688"/>
            <a:ext cx="3456384" cy="40011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de-DE" altLang="es-ES" sz="2000" b="1" dirty="0"/>
              <a:t>PLAN DE ACCIÓN DE LA RRN</a:t>
            </a:r>
            <a:endParaRPr lang="es-ES_tradnl" altLang="es-ES" sz="2000" b="1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967163" y="6216650"/>
            <a:ext cx="993775" cy="525463"/>
            <a:chOff x="2499" y="3916"/>
            <a:chExt cx="626" cy="331"/>
          </a:xfrm>
        </p:grpSpPr>
        <p:sp>
          <p:nvSpPr>
            <p:cNvPr id="56366" name="Rectangle 13"/>
            <p:cNvSpPr>
              <a:spLocks noChangeArrowheads="1"/>
            </p:cNvSpPr>
            <p:nvPr/>
          </p:nvSpPr>
          <p:spPr bwMode="auto">
            <a:xfrm>
              <a:off x="2499" y="4026"/>
              <a:ext cx="626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Difusión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BBPP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67" name="AutoShape 14"/>
            <p:cNvCxnSpPr>
              <a:cxnSpLocks noChangeShapeType="1"/>
              <a:stCxn id="56366" idx="0"/>
              <a:endCxn id="56370" idx="2"/>
            </p:cNvCxnSpPr>
            <p:nvPr/>
          </p:nvCxnSpPr>
          <p:spPr bwMode="auto">
            <a:xfrm flipV="1">
              <a:off x="2812" y="3916"/>
              <a:ext cx="0" cy="1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22488" y="1169988"/>
            <a:ext cx="5834062" cy="757237"/>
            <a:chOff x="1337" y="737"/>
            <a:chExt cx="3675" cy="477"/>
          </a:xfrm>
        </p:grpSpPr>
        <p:cxnSp>
          <p:nvCxnSpPr>
            <p:cNvPr id="56358" name="AutoShape 16"/>
            <p:cNvCxnSpPr>
              <a:cxnSpLocks noChangeShapeType="1"/>
              <a:stCxn id="56368" idx="0"/>
              <a:endCxn id="56361" idx="2"/>
            </p:cNvCxnSpPr>
            <p:nvPr/>
          </p:nvCxnSpPr>
          <p:spPr bwMode="auto">
            <a:xfrm flipH="1" flipV="1">
              <a:off x="2509" y="1080"/>
              <a:ext cx="303" cy="1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59" name="Rectangle 17"/>
            <p:cNvSpPr>
              <a:spLocks noChangeArrowheads="1"/>
            </p:cNvSpPr>
            <p:nvPr/>
          </p:nvSpPr>
          <p:spPr bwMode="auto">
            <a:xfrm>
              <a:off x="4007" y="737"/>
              <a:ext cx="1005" cy="343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Difusión resultados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PDRs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60" name="AutoShape 18"/>
            <p:cNvCxnSpPr>
              <a:cxnSpLocks noChangeShapeType="1"/>
              <a:stCxn id="56368" idx="0"/>
              <a:endCxn id="56359" idx="2"/>
            </p:cNvCxnSpPr>
            <p:nvPr/>
          </p:nvCxnSpPr>
          <p:spPr bwMode="auto">
            <a:xfrm flipV="1">
              <a:off x="2812" y="1088"/>
              <a:ext cx="1698" cy="1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61" name="Rectangle 19"/>
            <p:cNvSpPr>
              <a:spLocks noChangeArrowheads="1"/>
            </p:cNvSpPr>
            <p:nvPr/>
          </p:nvSpPr>
          <p:spPr bwMode="auto">
            <a:xfrm>
              <a:off x="2138" y="737"/>
              <a:ext cx="742" cy="335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Asist. Tca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Seguimiento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P. Nacional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62" name="Rectangle 20"/>
            <p:cNvSpPr>
              <a:spLocks noChangeArrowheads="1"/>
            </p:cNvSpPr>
            <p:nvPr/>
          </p:nvSpPr>
          <p:spPr bwMode="auto">
            <a:xfrm>
              <a:off x="1337" y="737"/>
              <a:ext cx="681" cy="335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Asist. Tca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Evaluación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P. Nacional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63" name="AutoShape 21"/>
            <p:cNvCxnSpPr>
              <a:cxnSpLocks noChangeShapeType="1"/>
              <a:stCxn id="56362" idx="2"/>
              <a:endCxn id="56368" idx="0"/>
            </p:cNvCxnSpPr>
            <p:nvPr/>
          </p:nvCxnSpPr>
          <p:spPr bwMode="auto">
            <a:xfrm>
              <a:off x="1678" y="1080"/>
              <a:ext cx="1134" cy="1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64" name="Rectangle 22"/>
            <p:cNvSpPr>
              <a:spLocks noChangeArrowheads="1"/>
            </p:cNvSpPr>
            <p:nvPr/>
          </p:nvSpPr>
          <p:spPr bwMode="auto">
            <a:xfrm>
              <a:off x="3000" y="737"/>
              <a:ext cx="878" cy="335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Asist. Tca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Evaluación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Progs Regionales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65" name="AutoShape 23"/>
            <p:cNvCxnSpPr>
              <a:cxnSpLocks noChangeShapeType="1"/>
              <a:stCxn id="56368" idx="0"/>
              <a:endCxn id="56364" idx="2"/>
            </p:cNvCxnSpPr>
            <p:nvPr/>
          </p:nvCxnSpPr>
          <p:spPr bwMode="auto">
            <a:xfrm flipV="1">
              <a:off x="2812" y="1080"/>
              <a:ext cx="627" cy="1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795963" y="1998663"/>
            <a:ext cx="3133725" cy="4537075"/>
            <a:chOff x="3651" y="1259"/>
            <a:chExt cx="1974" cy="2858"/>
          </a:xfrm>
        </p:grpSpPr>
        <p:sp>
          <p:nvSpPr>
            <p:cNvPr id="56342" name="Rectangle 25"/>
            <p:cNvSpPr>
              <a:spLocks noChangeArrowheads="1"/>
            </p:cNvSpPr>
            <p:nvPr/>
          </p:nvSpPr>
          <p:spPr bwMode="auto">
            <a:xfrm>
              <a:off x="4785" y="2166"/>
              <a:ext cx="840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Premio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Experiencias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Innovadoras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3" name="Rectangle 26"/>
            <p:cNvSpPr>
              <a:spLocks noChangeArrowheads="1"/>
            </p:cNvSpPr>
            <p:nvPr/>
          </p:nvSpPr>
          <p:spPr bwMode="auto">
            <a:xfrm>
              <a:off x="4785" y="2619"/>
              <a:ext cx="840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Difusión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Experiencias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Innovadoras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4" name="Rectangle 27"/>
            <p:cNvSpPr>
              <a:spLocks noChangeArrowheads="1"/>
            </p:cNvSpPr>
            <p:nvPr/>
          </p:nvSpPr>
          <p:spPr bwMode="auto">
            <a:xfrm>
              <a:off x="3651" y="2893"/>
              <a:ext cx="803" cy="350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 ,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foros y jornadas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asesores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5" name="Rectangle 28"/>
            <p:cNvSpPr>
              <a:spLocks noChangeArrowheads="1"/>
            </p:cNvSpPr>
            <p:nvPr/>
          </p:nvSpPr>
          <p:spPr bwMode="auto">
            <a:xfrm>
              <a:off x="3665" y="3397"/>
              <a:ext cx="803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Cursos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asesores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6" name="Rectangle 29"/>
            <p:cNvSpPr>
              <a:spLocks noChangeArrowheads="1"/>
            </p:cNvSpPr>
            <p:nvPr/>
          </p:nvSpPr>
          <p:spPr bwMode="auto">
            <a:xfrm>
              <a:off x="3755" y="3774"/>
              <a:ext cx="803" cy="343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Aplicación puesta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en red Asesores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 (web RRN)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7" name="Rectangle 30"/>
            <p:cNvSpPr>
              <a:spLocks noChangeArrowheads="1"/>
            </p:cNvSpPr>
            <p:nvPr/>
          </p:nvSpPr>
          <p:spPr bwMode="auto">
            <a:xfrm>
              <a:off x="4785" y="3073"/>
              <a:ext cx="840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Cursos, jornadas,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Intercambios para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la innovación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48" name="Rectangle 31"/>
            <p:cNvSpPr>
              <a:spLocks noChangeArrowheads="1"/>
            </p:cNvSpPr>
            <p:nvPr/>
          </p:nvSpPr>
          <p:spPr bwMode="auto">
            <a:xfrm>
              <a:off x="4773" y="1259"/>
              <a:ext cx="840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Reuniones,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eventos y talleres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Formación GO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49" name="AutoShape 32"/>
            <p:cNvCxnSpPr>
              <a:cxnSpLocks noChangeShapeType="1"/>
              <a:stCxn id="56369" idx="3"/>
              <a:endCxn id="56342" idx="1"/>
            </p:cNvCxnSpPr>
            <p:nvPr/>
          </p:nvCxnSpPr>
          <p:spPr bwMode="auto">
            <a:xfrm flipV="1">
              <a:off x="4649" y="2325"/>
              <a:ext cx="128" cy="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0" name="AutoShape 33"/>
            <p:cNvCxnSpPr>
              <a:cxnSpLocks noChangeShapeType="1"/>
              <a:stCxn id="56369" idx="3"/>
              <a:endCxn id="56343" idx="1"/>
            </p:cNvCxnSpPr>
            <p:nvPr/>
          </p:nvCxnSpPr>
          <p:spPr bwMode="auto">
            <a:xfrm>
              <a:off x="4649" y="2345"/>
              <a:ext cx="128" cy="4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1" name="AutoShape 34"/>
            <p:cNvCxnSpPr>
              <a:cxnSpLocks noChangeShapeType="1"/>
              <a:stCxn id="56369" idx="3"/>
              <a:endCxn id="56347" idx="1"/>
            </p:cNvCxnSpPr>
            <p:nvPr/>
          </p:nvCxnSpPr>
          <p:spPr bwMode="auto">
            <a:xfrm>
              <a:off x="4649" y="2345"/>
              <a:ext cx="128" cy="8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2" name="AutoShape 35"/>
            <p:cNvCxnSpPr>
              <a:cxnSpLocks noChangeShapeType="1"/>
              <a:stCxn id="56369" idx="3"/>
              <a:endCxn id="56344" idx="3"/>
            </p:cNvCxnSpPr>
            <p:nvPr/>
          </p:nvCxnSpPr>
          <p:spPr bwMode="auto">
            <a:xfrm flipH="1">
              <a:off x="4462" y="2345"/>
              <a:ext cx="187" cy="7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3" name="AutoShape 36"/>
            <p:cNvCxnSpPr>
              <a:cxnSpLocks noChangeShapeType="1"/>
              <a:stCxn id="56369" idx="3"/>
              <a:endCxn id="56346" idx="3"/>
            </p:cNvCxnSpPr>
            <p:nvPr/>
          </p:nvCxnSpPr>
          <p:spPr bwMode="auto">
            <a:xfrm flipH="1">
              <a:off x="4566" y="2345"/>
              <a:ext cx="83" cy="16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4" name="AutoShape 37"/>
            <p:cNvCxnSpPr>
              <a:cxnSpLocks noChangeShapeType="1"/>
              <a:stCxn id="56369" idx="3"/>
              <a:endCxn id="56345" idx="3"/>
            </p:cNvCxnSpPr>
            <p:nvPr/>
          </p:nvCxnSpPr>
          <p:spPr bwMode="auto">
            <a:xfrm flipH="1">
              <a:off x="4476" y="2345"/>
              <a:ext cx="173" cy="1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55" name="AutoShape 38"/>
            <p:cNvCxnSpPr>
              <a:cxnSpLocks noChangeShapeType="1"/>
              <a:stCxn id="56369" idx="3"/>
              <a:endCxn id="56348" idx="1"/>
            </p:cNvCxnSpPr>
            <p:nvPr/>
          </p:nvCxnSpPr>
          <p:spPr bwMode="auto">
            <a:xfrm flipV="1">
              <a:off x="4649" y="1418"/>
              <a:ext cx="116" cy="9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56" name="Rectangle 39"/>
            <p:cNvSpPr>
              <a:spLocks noChangeArrowheads="1"/>
            </p:cNvSpPr>
            <p:nvPr/>
          </p:nvSpPr>
          <p:spPr bwMode="auto">
            <a:xfrm>
              <a:off x="4785" y="1712"/>
              <a:ext cx="840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 de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Focus groups de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innovación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57" name="AutoShape 40"/>
            <p:cNvCxnSpPr>
              <a:cxnSpLocks noChangeShapeType="1"/>
              <a:stCxn id="56369" idx="3"/>
              <a:endCxn id="56356" idx="1"/>
            </p:cNvCxnSpPr>
            <p:nvPr/>
          </p:nvCxnSpPr>
          <p:spPr bwMode="auto">
            <a:xfrm flipV="1">
              <a:off x="4649" y="1871"/>
              <a:ext cx="128" cy="4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50825" y="1771650"/>
            <a:ext cx="1871663" cy="4116388"/>
            <a:chOff x="158" y="1116"/>
            <a:chExt cx="1179" cy="2593"/>
          </a:xfrm>
        </p:grpSpPr>
        <p:sp>
          <p:nvSpPr>
            <p:cNvPr id="56332" name="Rectangle 42"/>
            <p:cNvSpPr>
              <a:spLocks noChangeArrowheads="1"/>
            </p:cNvSpPr>
            <p:nvPr/>
          </p:nvSpPr>
          <p:spPr bwMode="auto">
            <a:xfrm>
              <a:off x="158" y="1116"/>
              <a:ext cx="779" cy="567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s-ES_tradnl" altLang="es-ES" sz="1200" b="0">
                <a:solidFill>
                  <a:schemeClr val="hlink"/>
                </a:solidFill>
                <a:latin typeface="Arial" charset="0"/>
              </a:endParaRP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Aplicación puesta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en red GAL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 y difusión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Proyectos de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cooperación</a:t>
              </a:r>
            </a:p>
            <a:p>
              <a:pPr>
                <a:spcBef>
                  <a:spcPct val="0"/>
                </a:spcBef>
              </a:pP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33" name="Rectangle 43"/>
            <p:cNvSpPr>
              <a:spLocks noChangeArrowheads="1"/>
            </p:cNvSpPr>
            <p:nvPr/>
          </p:nvSpPr>
          <p:spPr bwMode="auto">
            <a:xfrm>
              <a:off x="158" y="1842"/>
              <a:ext cx="779" cy="40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Jornadas,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eventos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y talleres GAL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34" name="AutoShape 44"/>
            <p:cNvCxnSpPr>
              <a:cxnSpLocks noChangeShapeType="1"/>
              <a:stCxn id="56333" idx="3"/>
              <a:endCxn id="56371" idx="1"/>
            </p:cNvCxnSpPr>
            <p:nvPr/>
          </p:nvCxnSpPr>
          <p:spPr bwMode="auto">
            <a:xfrm>
              <a:off x="945" y="2046"/>
              <a:ext cx="392" cy="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6335" name="AutoShape 45"/>
            <p:cNvCxnSpPr>
              <a:cxnSpLocks noChangeShapeType="1"/>
              <a:stCxn id="56332" idx="3"/>
              <a:endCxn id="56371" idx="1"/>
            </p:cNvCxnSpPr>
            <p:nvPr/>
          </p:nvCxnSpPr>
          <p:spPr bwMode="auto">
            <a:xfrm>
              <a:off x="945" y="1400"/>
              <a:ext cx="392" cy="9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36" name="Rectangle 46"/>
            <p:cNvSpPr>
              <a:spLocks noChangeArrowheads="1"/>
            </p:cNvSpPr>
            <p:nvPr/>
          </p:nvSpPr>
          <p:spPr bwMode="auto">
            <a:xfrm>
              <a:off x="158" y="2431"/>
              <a:ext cx="779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Formación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GAL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6337" name="Rectangle 47"/>
            <p:cNvSpPr>
              <a:spLocks noChangeArrowheads="1"/>
            </p:cNvSpPr>
            <p:nvPr/>
          </p:nvSpPr>
          <p:spPr bwMode="auto">
            <a:xfrm>
              <a:off x="158" y="3384"/>
              <a:ext cx="736" cy="325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AT CooperAC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Interterritorial y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Transnacional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38" name="AutoShape 48"/>
            <p:cNvCxnSpPr>
              <a:cxnSpLocks noChangeShapeType="1"/>
              <a:stCxn id="56336" idx="3"/>
              <a:endCxn id="56371" idx="1"/>
            </p:cNvCxnSpPr>
            <p:nvPr/>
          </p:nvCxnSpPr>
          <p:spPr bwMode="auto">
            <a:xfrm flipV="1">
              <a:off x="945" y="2371"/>
              <a:ext cx="392" cy="1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56339" name="Rectangle 49"/>
            <p:cNvSpPr>
              <a:spLocks noChangeArrowheads="1"/>
            </p:cNvSpPr>
            <p:nvPr/>
          </p:nvSpPr>
          <p:spPr bwMode="auto">
            <a:xfrm>
              <a:off x="158" y="2845"/>
              <a:ext cx="779" cy="313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Premios a mejores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Experiencias de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GAL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6340" name="AutoShape 50"/>
            <p:cNvCxnSpPr>
              <a:cxnSpLocks noChangeShapeType="1"/>
              <a:stCxn id="56339" idx="3"/>
              <a:endCxn id="56371" idx="1"/>
            </p:cNvCxnSpPr>
            <p:nvPr/>
          </p:nvCxnSpPr>
          <p:spPr bwMode="auto">
            <a:xfrm flipV="1">
              <a:off x="945" y="2371"/>
              <a:ext cx="392" cy="6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1" name="AutoShape 51"/>
            <p:cNvCxnSpPr>
              <a:cxnSpLocks noChangeShapeType="1"/>
              <a:stCxn id="56337" idx="3"/>
              <a:endCxn id="56371" idx="1"/>
            </p:cNvCxnSpPr>
            <p:nvPr/>
          </p:nvCxnSpPr>
          <p:spPr bwMode="auto">
            <a:xfrm flipV="1">
              <a:off x="902" y="2371"/>
              <a:ext cx="435" cy="1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pic>
        <p:nvPicPr>
          <p:cNvPr id="53" name="52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9 Imagen" descr="MAGRAMA_FEADER_EUROPAINVIER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692275" y="620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0"/>
              </a:spcBef>
              <a:buFontTx/>
              <a:buChar char="•"/>
            </a:pPr>
            <a:endParaRPr lang="es-ES" altLang="es-ES" sz="1800" b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572000" y="548680"/>
            <a:ext cx="3456384" cy="83099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de-DE" altLang="es-ES" sz="2000" b="1" dirty="0"/>
              <a:t>PLAN DE ACCIÓN DE LA RRN </a:t>
            </a:r>
            <a:r>
              <a:rPr lang="de-DE" altLang="es-ES" sz="2800" dirty="0"/>
              <a:t/>
            </a:r>
            <a:br>
              <a:rPr lang="de-DE" altLang="es-ES" sz="2800" dirty="0"/>
            </a:br>
            <a:endParaRPr lang="es-ES_tradnl" altLang="es-ES" sz="2800" dirty="0"/>
          </a:p>
        </p:txBody>
      </p:sp>
      <p:sp>
        <p:nvSpPr>
          <p:cNvPr id="57351" name="Oval 7"/>
          <p:cNvSpPr>
            <a:spLocks noChangeAspect="1" noChangeArrowheads="1"/>
          </p:cNvSpPr>
          <p:nvPr/>
        </p:nvSpPr>
        <p:spPr bwMode="auto">
          <a:xfrm>
            <a:off x="2593975" y="2168525"/>
            <a:ext cx="3778250" cy="3778250"/>
          </a:xfrm>
          <a:prstGeom prst="ellipse">
            <a:avLst/>
          </a:prstGeom>
          <a:solidFill>
            <a:srgbClr val="FFFFFF"/>
          </a:solidFill>
          <a:ln w="127000" algn="ctr">
            <a:pattFill prst="pct50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Plan de Acción </a:t>
            </a:r>
          </a:p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y </a:t>
            </a:r>
          </a:p>
          <a:p>
            <a:pPr algn="ctr">
              <a:spcBef>
                <a:spcPct val="0"/>
              </a:spcBef>
            </a:pPr>
            <a:r>
              <a:rPr lang="es-ES_tradnl" altLang="es-ES" sz="1800" dirty="0" smtClean="0">
                <a:latin typeface="Arial" charset="0"/>
              </a:rPr>
              <a:t>Actividades de la RRN</a:t>
            </a:r>
          </a:p>
          <a:p>
            <a:pPr algn="ctr">
              <a:spcBef>
                <a:spcPct val="0"/>
              </a:spcBef>
            </a:pPr>
            <a:endParaRPr lang="en-US" altLang="es-ES" sz="1200" dirty="0" smtClean="0"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altLang="es-ES" sz="1200" dirty="0" smtClean="0">
                <a:latin typeface="Arial" charset="0"/>
              </a:rPr>
              <a:t>(R FEADER art 55 .3)</a:t>
            </a:r>
            <a:r>
              <a:rPr lang="en-GB" altLang="es-ES" sz="1800" dirty="0" smtClean="0">
                <a:latin typeface="Arial" charset="0"/>
              </a:rPr>
              <a:t/>
            </a:r>
            <a:br>
              <a:rPr lang="en-GB" altLang="es-ES" sz="1800" dirty="0" smtClean="0">
                <a:latin typeface="Arial" charset="0"/>
              </a:rPr>
            </a:br>
            <a:endParaRPr lang="en-GB" altLang="es-ES" sz="1800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s-ES" altLang="es-ES" sz="1800" dirty="0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212013" y="2705100"/>
            <a:ext cx="1871662" cy="720725"/>
            <a:chOff x="4543" y="1704"/>
            <a:chExt cx="1179" cy="454"/>
          </a:xfrm>
        </p:grpSpPr>
        <p:sp>
          <p:nvSpPr>
            <p:cNvPr id="57384" name="Rectangle 9"/>
            <p:cNvSpPr>
              <a:spLocks noChangeArrowheads="1"/>
            </p:cNvSpPr>
            <p:nvPr/>
          </p:nvSpPr>
          <p:spPr bwMode="auto">
            <a:xfrm>
              <a:off x="4800" y="1704"/>
              <a:ext cx="922" cy="454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Reuniones,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jornadas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y foros de debate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7385" name="AutoShape 10"/>
            <p:cNvCxnSpPr>
              <a:cxnSpLocks noChangeShapeType="1"/>
              <a:stCxn id="57384" idx="1"/>
              <a:endCxn id="57356" idx="3"/>
            </p:cNvCxnSpPr>
            <p:nvPr/>
          </p:nvCxnSpPr>
          <p:spPr bwMode="auto">
            <a:xfrm flipH="1">
              <a:off x="4543" y="1931"/>
              <a:ext cx="249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11188" y="1122363"/>
            <a:ext cx="8353425" cy="722312"/>
            <a:chOff x="385" y="707"/>
            <a:chExt cx="5262" cy="455"/>
          </a:xfrm>
        </p:grpSpPr>
        <p:sp>
          <p:nvSpPr>
            <p:cNvPr id="57374" name="Rectangle 12"/>
            <p:cNvSpPr>
              <a:spLocks noChangeArrowheads="1"/>
            </p:cNvSpPr>
            <p:nvPr/>
          </p:nvSpPr>
          <p:spPr bwMode="auto">
            <a:xfrm>
              <a:off x="385" y="715"/>
              <a:ext cx="914" cy="264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Estrategia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Comunicación PDRs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75" name="Rectangle 13"/>
            <p:cNvSpPr>
              <a:spLocks noChangeArrowheads="1"/>
            </p:cNvSpPr>
            <p:nvPr/>
          </p:nvSpPr>
          <p:spPr bwMode="auto">
            <a:xfrm>
              <a:off x="1565" y="715"/>
              <a:ext cx="998" cy="264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Publicidad en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TV, prensa yradio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76" name="Rectangle 14"/>
            <p:cNvSpPr>
              <a:spLocks noChangeArrowheads="1"/>
            </p:cNvSpPr>
            <p:nvPr/>
          </p:nvSpPr>
          <p:spPr bwMode="auto">
            <a:xfrm>
              <a:off x="2835" y="715"/>
              <a:ext cx="771" cy="264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Aplicación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Web RRN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77" name="Rectangle 15"/>
            <p:cNvSpPr>
              <a:spLocks noChangeArrowheads="1"/>
            </p:cNvSpPr>
            <p:nvPr/>
          </p:nvSpPr>
          <p:spPr bwMode="auto">
            <a:xfrm>
              <a:off x="3878" y="707"/>
              <a:ext cx="771" cy="280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Memoria anual </a:t>
              </a:r>
            </a:p>
          </p:txBody>
        </p:sp>
        <p:sp>
          <p:nvSpPr>
            <p:cNvPr id="57378" name="Rectangle 16"/>
            <p:cNvSpPr>
              <a:spLocks noChangeArrowheads="1"/>
            </p:cNvSpPr>
            <p:nvPr/>
          </p:nvSpPr>
          <p:spPr bwMode="auto">
            <a:xfrm>
              <a:off x="4876" y="715"/>
              <a:ext cx="771" cy="266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Exposición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PDRs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7379" name="AutoShape 17"/>
            <p:cNvCxnSpPr>
              <a:cxnSpLocks noChangeShapeType="1"/>
              <a:stCxn id="57358" idx="0"/>
              <a:endCxn id="57374" idx="2"/>
            </p:cNvCxnSpPr>
            <p:nvPr/>
          </p:nvCxnSpPr>
          <p:spPr bwMode="auto">
            <a:xfrm flipH="1" flipV="1">
              <a:off x="842" y="987"/>
              <a:ext cx="1970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80" name="AutoShape 18"/>
            <p:cNvCxnSpPr>
              <a:cxnSpLocks noChangeShapeType="1"/>
              <a:stCxn id="57358" idx="0"/>
              <a:endCxn id="57375" idx="2"/>
            </p:cNvCxnSpPr>
            <p:nvPr/>
          </p:nvCxnSpPr>
          <p:spPr bwMode="auto">
            <a:xfrm flipH="1" flipV="1">
              <a:off x="2064" y="987"/>
              <a:ext cx="748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81" name="AutoShape 19"/>
            <p:cNvCxnSpPr>
              <a:cxnSpLocks noChangeShapeType="1"/>
              <a:stCxn id="57358" idx="0"/>
              <a:endCxn id="57376" idx="2"/>
            </p:cNvCxnSpPr>
            <p:nvPr/>
          </p:nvCxnSpPr>
          <p:spPr bwMode="auto">
            <a:xfrm flipV="1">
              <a:off x="2812" y="987"/>
              <a:ext cx="409" cy="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82" name="AutoShape 20"/>
            <p:cNvCxnSpPr>
              <a:cxnSpLocks noChangeShapeType="1"/>
              <a:stCxn id="57358" idx="0"/>
              <a:endCxn id="57377" idx="2"/>
            </p:cNvCxnSpPr>
            <p:nvPr/>
          </p:nvCxnSpPr>
          <p:spPr bwMode="auto">
            <a:xfrm flipV="1">
              <a:off x="2812" y="995"/>
              <a:ext cx="1452" cy="1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83" name="AutoShape 21"/>
            <p:cNvCxnSpPr>
              <a:cxnSpLocks noChangeShapeType="1"/>
              <a:stCxn id="57358" idx="0"/>
              <a:endCxn id="57378" idx="2"/>
            </p:cNvCxnSpPr>
            <p:nvPr/>
          </p:nvCxnSpPr>
          <p:spPr bwMode="auto">
            <a:xfrm flipV="1">
              <a:off x="2812" y="989"/>
              <a:ext cx="2450" cy="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19925" y="3795713"/>
            <a:ext cx="1955800" cy="1638300"/>
            <a:chOff x="4422" y="2391"/>
            <a:chExt cx="1232" cy="1032"/>
          </a:xfrm>
        </p:grpSpPr>
        <p:sp>
          <p:nvSpPr>
            <p:cNvPr id="57368" name="Rectangle 23"/>
            <p:cNvSpPr>
              <a:spLocks noChangeArrowheads="1"/>
            </p:cNvSpPr>
            <p:nvPr/>
          </p:nvSpPr>
          <p:spPr bwMode="auto">
            <a:xfrm>
              <a:off x="4733" y="2391"/>
              <a:ext cx="914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Asistencia a Eventos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Red Europea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69" name="Rectangle 24"/>
            <p:cNvSpPr>
              <a:spLocks noChangeArrowheads="1"/>
            </p:cNvSpPr>
            <p:nvPr/>
          </p:nvSpPr>
          <p:spPr bwMode="auto">
            <a:xfrm>
              <a:off x="4740" y="2799"/>
              <a:ext cx="914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Asistencia a cursos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Red Europea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70" name="Rectangle 25"/>
            <p:cNvSpPr>
              <a:spLocks noChangeArrowheads="1"/>
            </p:cNvSpPr>
            <p:nvPr/>
          </p:nvSpPr>
          <p:spPr bwMode="auto">
            <a:xfrm>
              <a:off x="4733" y="3202"/>
              <a:ext cx="914" cy="221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Suministro de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Información PDRs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7371" name="AutoShape 26"/>
            <p:cNvCxnSpPr>
              <a:cxnSpLocks noChangeShapeType="1"/>
              <a:stCxn id="57368" idx="1"/>
              <a:endCxn id="57357" idx="3"/>
            </p:cNvCxnSpPr>
            <p:nvPr/>
          </p:nvCxnSpPr>
          <p:spPr bwMode="auto">
            <a:xfrm flipH="1">
              <a:off x="4422" y="2502"/>
              <a:ext cx="303" cy="3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72" name="AutoShape 27"/>
            <p:cNvCxnSpPr>
              <a:cxnSpLocks noChangeShapeType="1"/>
              <a:stCxn id="57369" idx="1"/>
              <a:endCxn id="57357" idx="3"/>
            </p:cNvCxnSpPr>
            <p:nvPr/>
          </p:nvCxnSpPr>
          <p:spPr bwMode="auto">
            <a:xfrm flipH="1" flipV="1">
              <a:off x="4422" y="2884"/>
              <a:ext cx="310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73" name="AutoShape 28"/>
            <p:cNvCxnSpPr>
              <a:cxnSpLocks noChangeShapeType="1"/>
              <a:stCxn id="57370" idx="1"/>
              <a:endCxn id="57357" idx="3"/>
            </p:cNvCxnSpPr>
            <p:nvPr/>
          </p:nvCxnSpPr>
          <p:spPr bwMode="auto">
            <a:xfrm flipH="1" flipV="1">
              <a:off x="4422" y="2884"/>
              <a:ext cx="303" cy="4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07950" y="4221163"/>
            <a:ext cx="1954213" cy="720725"/>
            <a:chOff x="68" y="2659"/>
            <a:chExt cx="1231" cy="454"/>
          </a:xfrm>
        </p:grpSpPr>
        <p:sp>
          <p:nvSpPr>
            <p:cNvPr id="57366" name="Rectangle 30"/>
            <p:cNvSpPr>
              <a:spLocks noChangeArrowheads="1"/>
            </p:cNvSpPr>
            <p:nvPr/>
          </p:nvSpPr>
          <p:spPr bwMode="auto">
            <a:xfrm>
              <a:off x="68" y="2659"/>
              <a:ext cx="922" cy="454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Estudios y análisis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para cumplimiento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de las prioridades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7367" name="AutoShape 31"/>
            <p:cNvCxnSpPr>
              <a:cxnSpLocks noChangeShapeType="1"/>
              <a:stCxn id="57359" idx="1"/>
              <a:endCxn id="57366" idx="3"/>
            </p:cNvCxnSpPr>
            <p:nvPr/>
          </p:nvCxnSpPr>
          <p:spPr bwMode="auto">
            <a:xfrm flipH="1">
              <a:off x="998" y="2884"/>
              <a:ext cx="301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sp>
        <p:nvSpPr>
          <p:cNvPr id="57356" name="AutoShape 32"/>
          <p:cNvSpPr>
            <a:spLocks noChangeArrowheads="1"/>
          </p:cNvSpPr>
          <p:nvPr/>
        </p:nvSpPr>
        <p:spPr bwMode="auto">
          <a:xfrm>
            <a:off x="5411788" y="2744788"/>
            <a:ext cx="18002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Intercambios entre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Actores del medio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rural</a:t>
            </a:r>
            <a:endParaRPr lang="es-ES" altLang="es-ES" sz="14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7357" name="AutoShape 33"/>
          <p:cNvSpPr>
            <a:spLocks noChangeArrowheads="1"/>
          </p:cNvSpPr>
          <p:nvPr/>
        </p:nvSpPr>
        <p:spPr bwMode="auto">
          <a:xfrm>
            <a:off x="5651500" y="4254500"/>
            <a:ext cx="13684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Cooperación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Red Europea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DR</a:t>
            </a:r>
            <a:endParaRPr lang="es-ES" altLang="es-ES" sz="14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7358" name="AutoShape 34"/>
          <p:cNvSpPr>
            <a:spLocks noChangeArrowheads="1"/>
          </p:cNvSpPr>
          <p:nvPr/>
        </p:nvSpPr>
        <p:spPr bwMode="auto">
          <a:xfrm>
            <a:off x="3779838" y="1844675"/>
            <a:ext cx="13684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Plan de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Comunicación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chemeClr val="hlink"/>
                </a:solidFill>
                <a:latin typeface="Arial" charset="0"/>
              </a:rPr>
              <a:t>PDRs</a:t>
            </a:r>
            <a:endParaRPr lang="es-ES" altLang="es-ES" sz="14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7359" name="AutoShape 35"/>
          <p:cNvSpPr>
            <a:spLocks noChangeArrowheads="1"/>
          </p:cNvSpPr>
          <p:nvPr/>
        </p:nvSpPr>
        <p:spPr bwMode="auto">
          <a:xfrm>
            <a:off x="2062163" y="4254500"/>
            <a:ext cx="114141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Estudios y 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Análisis</a:t>
            </a:r>
            <a:endParaRPr lang="es-ES" altLang="es-ES" sz="14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57360" name="AutoShape 36"/>
          <p:cNvSpPr>
            <a:spLocks noChangeArrowheads="1"/>
          </p:cNvSpPr>
          <p:nvPr/>
        </p:nvSpPr>
        <p:spPr bwMode="auto">
          <a:xfrm>
            <a:off x="2062163" y="2636838"/>
            <a:ext cx="1141412" cy="1017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Actividades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en red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gestores de</a:t>
            </a:r>
          </a:p>
          <a:p>
            <a:pPr>
              <a:spcBef>
                <a:spcPct val="0"/>
              </a:spcBef>
            </a:pPr>
            <a:r>
              <a:rPr lang="es-ES_tradnl" altLang="es-ES" sz="1400">
                <a:solidFill>
                  <a:srgbClr val="FF0066"/>
                </a:solidFill>
                <a:latin typeface="Arial" charset="0"/>
              </a:rPr>
              <a:t>los PDR</a:t>
            </a:r>
            <a:endParaRPr lang="es-ES" altLang="es-ES" sz="1400">
              <a:solidFill>
                <a:srgbClr val="FF0066"/>
              </a:solidFill>
              <a:latin typeface="Arial" charset="0"/>
            </a:endParaRP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07950" y="2276475"/>
            <a:ext cx="1954213" cy="1512888"/>
            <a:chOff x="68" y="1434"/>
            <a:chExt cx="1231" cy="953"/>
          </a:xfrm>
        </p:grpSpPr>
        <p:sp>
          <p:nvSpPr>
            <p:cNvPr id="57362" name="Rectangle 38"/>
            <p:cNvSpPr>
              <a:spLocks noChangeArrowheads="1"/>
            </p:cNvSpPr>
            <p:nvPr/>
          </p:nvSpPr>
          <p:spPr bwMode="auto">
            <a:xfrm>
              <a:off x="68" y="1434"/>
              <a:ext cx="922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Formación gestores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de PDR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7363" name="Rectangle 39"/>
            <p:cNvSpPr>
              <a:spLocks noChangeArrowheads="1"/>
            </p:cNvSpPr>
            <p:nvPr/>
          </p:nvSpPr>
          <p:spPr bwMode="auto">
            <a:xfrm>
              <a:off x="68" y="2069"/>
              <a:ext cx="922" cy="318"/>
            </a:xfrm>
            <a:prstGeom prst="rect">
              <a:avLst/>
            </a:prstGeom>
            <a:solidFill>
              <a:srgbClr val="FFABAB"/>
            </a:solidFill>
            <a:ln w="25400" algn="ctr">
              <a:solidFill>
                <a:srgbClr val="FF8B8B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Jornadas, foros y 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talleres gestores</a:t>
              </a:r>
            </a:p>
            <a:p>
              <a:pPr>
                <a:spcBef>
                  <a:spcPct val="0"/>
                </a:spcBef>
              </a:pPr>
              <a:r>
                <a:rPr lang="es-ES_tradnl" altLang="es-ES" sz="1200" b="0">
                  <a:solidFill>
                    <a:schemeClr val="hlink"/>
                  </a:solidFill>
                  <a:latin typeface="Arial" charset="0"/>
                </a:rPr>
                <a:t>de PDR</a:t>
              </a:r>
              <a:endParaRPr lang="es-ES" altLang="es-ES" sz="1200" b="0">
                <a:solidFill>
                  <a:schemeClr val="hlink"/>
                </a:solidFill>
                <a:latin typeface="Arial" charset="0"/>
              </a:endParaRPr>
            </a:p>
          </p:txBody>
        </p:sp>
        <p:cxnSp>
          <p:nvCxnSpPr>
            <p:cNvPr id="57364" name="AutoShape 40"/>
            <p:cNvCxnSpPr>
              <a:cxnSpLocks noChangeShapeType="1"/>
              <a:stCxn id="57360" idx="1"/>
              <a:endCxn id="57363" idx="3"/>
            </p:cNvCxnSpPr>
            <p:nvPr/>
          </p:nvCxnSpPr>
          <p:spPr bwMode="auto">
            <a:xfrm flipH="1">
              <a:off x="998" y="1982"/>
              <a:ext cx="301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57365" name="AutoShape 41"/>
            <p:cNvCxnSpPr>
              <a:cxnSpLocks noChangeShapeType="1"/>
              <a:endCxn id="57362" idx="3"/>
            </p:cNvCxnSpPr>
            <p:nvPr/>
          </p:nvCxnSpPr>
          <p:spPr bwMode="auto">
            <a:xfrm flipH="1" flipV="1">
              <a:off x="998" y="1593"/>
              <a:ext cx="301" cy="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pic>
        <p:nvPicPr>
          <p:cNvPr id="43" name="42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9 Imagen" descr="MAGRAMA_FEADER_EUROPAINVIER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446338" y="2646363"/>
            <a:ext cx="3635375" cy="1609725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s-ES" altLang="es-ES" sz="16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692275" y="6207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es-ES" altLang="es-ES" sz="180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860032" y="764704"/>
            <a:ext cx="3924871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ES" altLang="es-ES" sz="2400" b="1" dirty="0"/>
              <a:t>ESTRUCTURA RRN 2014-2020</a:t>
            </a:r>
            <a:endParaRPr lang="es-ES_tradnl" altLang="es-ES" sz="2400" b="1" dirty="0"/>
          </a:p>
        </p:txBody>
      </p:sp>
      <p:cxnSp>
        <p:nvCxnSpPr>
          <p:cNvPr id="6151" name="AutoShape 7"/>
          <p:cNvCxnSpPr>
            <a:cxnSpLocks noChangeShapeType="1"/>
          </p:cNvCxnSpPr>
          <p:nvPr/>
        </p:nvCxnSpPr>
        <p:spPr bwMode="auto">
          <a:xfrm>
            <a:off x="3346450" y="2649538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951163" y="3213100"/>
            <a:ext cx="1654175" cy="503238"/>
          </a:xfrm>
          <a:prstGeom prst="ellipse">
            <a:avLst/>
          </a:prstGeom>
          <a:solidFill>
            <a:srgbClr val="666699">
              <a:alpha val="59999"/>
            </a:srgbClr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 dirty="0">
                <a:solidFill>
                  <a:schemeClr val="tx1"/>
                </a:solidFill>
                <a:latin typeface="Arial" charset="0"/>
              </a:rPr>
              <a:t>UNIDAD GESTORA </a:t>
            </a:r>
          </a:p>
          <a:p>
            <a:pPr>
              <a:spcBef>
                <a:spcPct val="0"/>
              </a:spcBef>
            </a:pPr>
            <a:r>
              <a:rPr lang="es-ES_tradnl" altLang="es-ES" sz="1100" dirty="0">
                <a:solidFill>
                  <a:schemeClr val="tx1"/>
                </a:solidFill>
                <a:latin typeface="Arial" charset="0"/>
              </a:rPr>
              <a:t>RRN</a:t>
            </a:r>
            <a:endParaRPr lang="es-ES" altLang="es-ES" sz="11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913563" y="2924175"/>
            <a:ext cx="2122487" cy="1114425"/>
          </a:xfrm>
          <a:prstGeom prst="rect">
            <a:avLst/>
          </a:prstGeom>
          <a:solidFill>
            <a:srgbClr val="C0C0EA"/>
          </a:solidFill>
          <a:ln w="25400" algn="ctr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_tradnl" altLang="es-ES" sz="1200">
                <a:solidFill>
                  <a:schemeClr val="tx1"/>
                </a:solidFill>
                <a:latin typeface="Arial" charset="0"/>
              </a:rPr>
              <a:t>Asamblea y Comité Ejecutivo </a:t>
            </a:r>
          </a:p>
          <a:p>
            <a:pPr>
              <a:spcBef>
                <a:spcPct val="0"/>
              </a:spcBef>
            </a:pPr>
            <a:r>
              <a:rPr lang="es-ES_tradnl" altLang="es-ES" sz="1200">
                <a:solidFill>
                  <a:schemeClr val="tx1"/>
                </a:solidFill>
                <a:latin typeface="Arial" charset="0"/>
              </a:rPr>
              <a:t>de la RRN</a:t>
            </a:r>
          </a:p>
          <a:p>
            <a:pPr>
              <a:spcBef>
                <a:spcPct val="0"/>
              </a:spcBef>
            </a:pPr>
            <a:r>
              <a:rPr lang="es-ES_tradnl" altLang="es-ES" sz="1200">
                <a:solidFill>
                  <a:schemeClr val="tx1"/>
                </a:solidFill>
                <a:latin typeface="Arial" charset="0"/>
              </a:rPr>
              <a:t>(MAGRAMA, CCAA, </a:t>
            </a:r>
          </a:p>
          <a:p>
            <a:pPr>
              <a:spcBef>
                <a:spcPct val="0"/>
              </a:spcBef>
            </a:pPr>
            <a:r>
              <a:rPr lang="es-ES_tradnl" altLang="es-ES" sz="1200">
                <a:solidFill>
                  <a:schemeClr val="tx1"/>
                </a:solidFill>
                <a:latin typeface="Arial" charset="0"/>
              </a:rPr>
              <a:t>Redes GAL</a:t>
            </a:r>
          </a:p>
          <a:p>
            <a:pPr>
              <a:spcBef>
                <a:spcPct val="0"/>
              </a:spcBef>
            </a:pPr>
            <a:r>
              <a:rPr lang="es-ES_tradnl" altLang="es-ES" sz="1200">
                <a:solidFill>
                  <a:schemeClr val="tx1"/>
                </a:solidFill>
                <a:latin typeface="Arial" charset="0"/>
              </a:rPr>
              <a:t>Organizaciones DR)</a:t>
            </a:r>
            <a:endParaRPr lang="es-ES" altLang="es-E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081713" y="3394075"/>
            <a:ext cx="685800" cy="179388"/>
          </a:xfrm>
          <a:prstGeom prst="leftRightArrow">
            <a:avLst>
              <a:gd name="adj1" fmla="val 50000"/>
              <a:gd name="adj2" fmla="val 76460"/>
            </a:avLst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365750" y="1701800"/>
            <a:ext cx="1654175" cy="503238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GAL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792163" y="1701800"/>
            <a:ext cx="1654175" cy="503238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Asesores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5654675" y="5084763"/>
            <a:ext cx="2085677" cy="503237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 dirty="0">
                <a:solidFill>
                  <a:schemeClr val="tx1"/>
                </a:solidFill>
                <a:latin typeface="Arial" charset="0"/>
              </a:rPr>
              <a:t>Unidad  de coordinación</a:t>
            </a:r>
          </a:p>
          <a:p>
            <a:pPr algn="ctr">
              <a:spcBef>
                <a:spcPct val="0"/>
              </a:spcBef>
            </a:pPr>
            <a:r>
              <a:rPr lang="es-ES_tradnl" altLang="es-ES" sz="1100" dirty="0">
                <a:solidFill>
                  <a:schemeClr val="tx1"/>
                </a:solidFill>
                <a:latin typeface="Arial" charset="0"/>
              </a:rPr>
              <a:t> PDR</a:t>
            </a:r>
            <a:endParaRPr lang="es-ES" altLang="es-ES" sz="11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792163" y="5084763"/>
            <a:ext cx="1654175" cy="503237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Actores del medio </a:t>
            </a:r>
          </a:p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rural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50825" y="3213100"/>
            <a:ext cx="1582738" cy="503238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Red Europea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160" name="AutoShape 16"/>
          <p:cNvCxnSpPr>
            <a:cxnSpLocks noChangeShapeType="1"/>
            <a:stCxn id="6146" idx="2"/>
            <a:endCxn id="6159" idx="6"/>
          </p:cNvCxnSpPr>
          <p:nvPr/>
        </p:nvCxnSpPr>
        <p:spPr bwMode="auto">
          <a:xfrm flipH="1">
            <a:off x="1833563" y="3451225"/>
            <a:ext cx="612775" cy="142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161" name="AutoShape 17"/>
          <p:cNvCxnSpPr>
            <a:cxnSpLocks noChangeShapeType="1"/>
            <a:stCxn id="6146" idx="3"/>
            <a:endCxn id="6158" idx="0"/>
          </p:cNvCxnSpPr>
          <p:nvPr/>
        </p:nvCxnSpPr>
        <p:spPr bwMode="auto">
          <a:xfrm flipH="1">
            <a:off x="1619250" y="4021138"/>
            <a:ext cx="1358900" cy="10509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162" name="AutoShape 18"/>
          <p:cNvCxnSpPr>
            <a:cxnSpLocks noChangeShapeType="1"/>
            <a:stCxn id="6146" idx="5"/>
            <a:endCxn id="6157" idx="0"/>
          </p:cNvCxnSpPr>
          <p:nvPr/>
        </p:nvCxnSpPr>
        <p:spPr bwMode="auto">
          <a:xfrm>
            <a:off x="5549324" y="4020349"/>
            <a:ext cx="1148190" cy="106441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163" name="AutoShape 19"/>
          <p:cNvCxnSpPr>
            <a:cxnSpLocks noChangeShapeType="1"/>
            <a:stCxn id="6156" idx="4"/>
            <a:endCxn id="6146" idx="1"/>
          </p:cNvCxnSpPr>
          <p:nvPr/>
        </p:nvCxnSpPr>
        <p:spPr bwMode="auto">
          <a:xfrm>
            <a:off x="1619250" y="2217738"/>
            <a:ext cx="1358900" cy="6635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6164" name="AutoShape 20"/>
          <p:cNvCxnSpPr>
            <a:cxnSpLocks noChangeShapeType="1"/>
            <a:stCxn id="6155" idx="4"/>
            <a:endCxn id="6146" idx="7"/>
          </p:cNvCxnSpPr>
          <p:nvPr/>
        </p:nvCxnSpPr>
        <p:spPr bwMode="auto">
          <a:xfrm flipH="1">
            <a:off x="5549900" y="2217738"/>
            <a:ext cx="642938" cy="6635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059832" y="2852936"/>
            <a:ext cx="32305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altLang="es-ES" sz="1600" dirty="0">
                <a:solidFill>
                  <a:schemeClr val="hlink"/>
                </a:solidFill>
                <a:latin typeface="Arial" charset="0"/>
              </a:rPr>
              <a:t>Network </a:t>
            </a:r>
            <a:r>
              <a:rPr lang="es-ES_tradnl" altLang="es-ES" sz="1600" dirty="0" err="1">
                <a:solidFill>
                  <a:schemeClr val="hlink"/>
                </a:solidFill>
                <a:latin typeface="Arial" charset="0"/>
              </a:rPr>
              <a:t>Support</a:t>
            </a:r>
            <a:r>
              <a:rPr lang="es-ES_tradnl" altLang="es-ES" sz="16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s-ES_tradnl" altLang="es-ES" sz="1600" dirty="0" err="1">
                <a:solidFill>
                  <a:schemeClr val="hlink"/>
                </a:solidFill>
                <a:latin typeface="Arial" charset="0"/>
              </a:rPr>
              <a:t>Unit</a:t>
            </a:r>
            <a:endParaRPr lang="es-ES" altLang="es-ES" sz="16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422650" y="5084763"/>
            <a:ext cx="1654175" cy="503237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EIP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167" name="AutoShape 23"/>
          <p:cNvCxnSpPr>
            <a:cxnSpLocks noChangeShapeType="1"/>
            <a:stCxn id="6146" idx="4"/>
            <a:endCxn id="6166" idx="0"/>
          </p:cNvCxnSpPr>
          <p:nvPr/>
        </p:nvCxnSpPr>
        <p:spPr bwMode="auto">
          <a:xfrm flipH="1">
            <a:off x="4249738" y="4256088"/>
            <a:ext cx="14287" cy="8159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79950" y="3189288"/>
            <a:ext cx="1044575" cy="503237"/>
          </a:xfrm>
          <a:prstGeom prst="ellipse">
            <a:avLst/>
          </a:prstGeom>
          <a:solidFill>
            <a:srgbClr val="666699">
              <a:alpha val="59999"/>
            </a:srgbClr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 dirty="0">
                <a:solidFill>
                  <a:schemeClr val="tx1"/>
                </a:solidFill>
                <a:latin typeface="Arial" charset="0"/>
              </a:rPr>
              <a:t>Secretariado</a:t>
            </a:r>
            <a:endParaRPr lang="es-ES" altLang="es-ES" sz="11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169" name="AutoShape 19"/>
          <p:cNvCxnSpPr>
            <a:cxnSpLocks noChangeShapeType="1"/>
            <a:stCxn id="6170" idx="4"/>
          </p:cNvCxnSpPr>
          <p:nvPr/>
        </p:nvCxnSpPr>
        <p:spPr bwMode="auto">
          <a:xfrm>
            <a:off x="4175125" y="1701800"/>
            <a:ext cx="0" cy="94456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sp>
        <p:nvSpPr>
          <p:cNvPr id="6170" name="Oval 15"/>
          <p:cNvSpPr>
            <a:spLocks noChangeArrowheads="1"/>
          </p:cNvSpPr>
          <p:nvPr/>
        </p:nvSpPr>
        <p:spPr bwMode="auto">
          <a:xfrm>
            <a:off x="3203575" y="1198563"/>
            <a:ext cx="1944688" cy="503237"/>
          </a:xfrm>
          <a:prstGeom prst="ellipse">
            <a:avLst/>
          </a:prstGeom>
          <a:solidFill>
            <a:srgbClr val="FFE6CD"/>
          </a:solidFill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_tradnl" altLang="es-ES" sz="1100">
                <a:solidFill>
                  <a:schemeClr val="tx1"/>
                </a:solidFill>
                <a:latin typeface="Arial" charset="0"/>
              </a:rPr>
              <a:t>AA GG de PDR</a:t>
            </a:r>
            <a:endParaRPr lang="es-ES" altLang="es-ES" sz="11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9" name="28 Imagen" descr="P:\Proyectos\3048809_RED RURAL_14-15\ACTIVIDADES\LOGOS\Logo_RRN_2014.pn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9 Imagen" descr="MAGRAMA_FEADER_EUROPAINVIER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42"/>
          <p:cNvSpPr>
            <a:spLocks noChangeArrowheads="1"/>
          </p:cNvSpPr>
          <p:nvPr/>
        </p:nvSpPr>
        <p:spPr bwMode="auto">
          <a:xfrm>
            <a:off x="5076825" y="1990725"/>
            <a:ext cx="3816350" cy="4319588"/>
          </a:xfrm>
          <a:prstGeom prst="ellipse">
            <a:avLst/>
          </a:prstGeom>
          <a:solidFill>
            <a:schemeClr val="folHlink"/>
          </a:solidFill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100">
              <a:ea typeface="ＭＳ Ｐゴシック" charset="-128"/>
            </a:endParaRPr>
          </a:p>
        </p:txBody>
      </p:sp>
      <p:cxnSp>
        <p:nvCxnSpPr>
          <p:cNvPr id="30723" name="AutoShape 23"/>
          <p:cNvCxnSpPr>
            <a:cxnSpLocks noChangeShapeType="1"/>
          </p:cNvCxnSpPr>
          <p:nvPr/>
        </p:nvCxnSpPr>
        <p:spPr bwMode="auto">
          <a:xfrm>
            <a:off x="6659563" y="4037013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0724" name="Oval 41"/>
          <p:cNvSpPr>
            <a:spLocks noChangeArrowheads="1"/>
          </p:cNvSpPr>
          <p:nvPr/>
        </p:nvSpPr>
        <p:spPr bwMode="auto">
          <a:xfrm>
            <a:off x="395288" y="1989138"/>
            <a:ext cx="4319587" cy="2160587"/>
          </a:xfrm>
          <a:prstGeom prst="ellipse">
            <a:avLst/>
          </a:prstGeom>
          <a:solidFill>
            <a:schemeClr val="hlink"/>
          </a:solidFill>
          <a:ln w="635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sz="1800">
                <a:solidFill>
                  <a:srgbClr val="FFFFCC"/>
                </a:solidFill>
                <a:ea typeface="ＭＳ Ｐゴシック" charset="-128"/>
              </a:rPr>
              <a:t>Estrategia de información y </a:t>
            </a:r>
          </a:p>
          <a:p>
            <a:r>
              <a:rPr lang="es-ES" sz="1800">
                <a:solidFill>
                  <a:srgbClr val="FFFFCC"/>
                </a:solidFill>
                <a:ea typeface="ＭＳ Ｐゴシック" charset="-128"/>
              </a:rPr>
              <a:t>publicidad </a:t>
            </a:r>
          </a:p>
          <a:p>
            <a:r>
              <a:rPr lang="es-ES" sz="1800">
                <a:solidFill>
                  <a:srgbClr val="FFFFCC"/>
                </a:solidFill>
                <a:ea typeface="ＭＳ Ｐゴシック" charset="-128"/>
              </a:rPr>
              <a:t>del Programa Nacional </a:t>
            </a:r>
          </a:p>
          <a:p>
            <a:r>
              <a:rPr lang="es-ES" sz="1800">
                <a:solidFill>
                  <a:srgbClr val="FFFFCC"/>
                </a:solidFill>
                <a:ea typeface="ＭＳ Ｐゴシック" charset="-128"/>
              </a:rPr>
              <a:t>(competencia de la DGDRYPF</a:t>
            </a:r>
            <a:r>
              <a:rPr lang="es-ES">
                <a:solidFill>
                  <a:srgbClr val="FFFFCC"/>
                </a:solidFill>
                <a:ea typeface="ＭＳ Ｐゴシック" charset="-128"/>
              </a:rPr>
              <a:t>) </a:t>
            </a:r>
          </a:p>
        </p:txBody>
      </p:sp>
      <p:sp>
        <p:nvSpPr>
          <p:cNvPr id="30725" name="Oval 42"/>
          <p:cNvSpPr>
            <a:spLocks noChangeArrowheads="1"/>
          </p:cNvSpPr>
          <p:nvPr/>
        </p:nvSpPr>
        <p:spPr bwMode="auto">
          <a:xfrm>
            <a:off x="468313" y="4508500"/>
            <a:ext cx="3671887" cy="1873250"/>
          </a:xfrm>
          <a:prstGeom prst="ellipse">
            <a:avLst/>
          </a:prstGeom>
          <a:solidFill>
            <a:schemeClr val="hlink"/>
          </a:solidFill>
          <a:ln w="25400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" sz="1800" dirty="0">
                <a:solidFill>
                  <a:srgbClr val="FFFFCC"/>
                </a:solidFill>
                <a:ea typeface="ＭＳ Ｐゴシック" charset="-128"/>
              </a:rPr>
              <a:t>Estrategias de información </a:t>
            </a:r>
          </a:p>
          <a:p>
            <a:r>
              <a:rPr lang="es-ES" sz="1800" dirty="0">
                <a:solidFill>
                  <a:srgbClr val="FFFFCC"/>
                </a:solidFill>
                <a:ea typeface="ＭＳ Ｐゴシック" charset="-128"/>
              </a:rPr>
              <a:t>y publicidad </a:t>
            </a:r>
          </a:p>
          <a:p>
            <a:r>
              <a:rPr lang="es-ES" sz="1800" dirty="0">
                <a:solidFill>
                  <a:srgbClr val="FFFFCC"/>
                </a:solidFill>
                <a:ea typeface="ＭＳ Ｐゴシック" charset="-128"/>
              </a:rPr>
              <a:t>de los PDR </a:t>
            </a:r>
          </a:p>
          <a:p>
            <a:r>
              <a:rPr lang="es-ES" sz="1800" dirty="0">
                <a:solidFill>
                  <a:srgbClr val="FFFFCC"/>
                </a:solidFill>
                <a:ea typeface="ＭＳ Ｐゴシック" charset="-128"/>
              </a:rPr>
              <a:t>(competencia de las CCAA</a:t>
            </a:r>
            <a:r>
              <a:rPr lang="es-ES" dirty="0">
                <a:solidFill>
                  <a:srgbClr val="FFFFCC"/>
                </a:solidFill>
                <a:ea typeface="ＭＳ Ｐゴシック" charset="-128"/>
              </a:rPr>
              <a:t>)</a:t>
            </a:r>
            <a:r>
              <a:rPr lang="es-ES" sz="1100" dirty="0">
                <a:ea typeface="ＭＳ Ｐゴシック" charset="-128"/>
              </a:rPr>
              <a:t> </a:t>
            </a:r>
          </a:p>
        </p:txBody>
      </p:sp>
      <p:sp>
        <p:nvSpPr>
          <p:cNvPr id="30726" name="Line 27"/>
          <p:cNvSpPr>
            <a:spLocks noChangeShapeType="1"/>
          </p:cNvSpPr>
          <p:nvPr/>
        </p:nvSpPr>
        <p:spPr bwMode="auto">
          <a:xfrm>
            <a:off x="4500563" y="3646488"/>
            <a:ext cx="1079500" cy="719137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0727" name="Line 28"/>
          <p:cNvSpPr>
            <a:spLocks noChangeShapeType="1"/>
          </p:cNvSpPr>
          <p:nvPr/>
        </p:nvSpPr>
        <p:spPr bwMode="auto">
          <a:xfrm flipV="1">
            <a:off x="4140200" y="5014913"/>
            <a:ext cx="1439863" cy="288925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pic>
        <p:nvPicPr>
          <p:cNvPr id="30728" name="16 Imagen" descr="Logo_RRN_2014_blanc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7025" y="2493963"/>
            <a:ext cx="30527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inta perforada"/>
          <p:cNvSpPr/>
          <p:nvPr/>
        </p:nvSpPr>
        <p:spPr>
          <a:xfrm>
            <a:off x="5724525" y="3646488"/>
            <a:ext cx="2735263" cy="1871662"/>
          </a:xfrm>
          <a:prstGeom prst="flowChartPunchedTap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i="1" dirty="0">
                <a:solidFill>
                  <a:srgbClr val="000090"/>
                </a:solidFill>
              </a:rPr>
              <a:t>Plan de Comunicación </a:t>
            </a:r>
          </a:p>
          <a:p>
            <a:pPr>
              <a:defRPr/>
            </a:pPr>
            <a:r>
              <a:rPr lang="es-ES" i="1" dirty="0">
                <a:solidFill>
                  <a:srgbClr val="000090"/>
                </a:solidFill>
              </a:rPr>
              <a:t>de la RRN</a:t>
            </a:r>
            <a:endParaRPr lang="en-GB" i="1" dirty="0">
              <a:solidFill>
                <a:srgbClr val="000090"/>
              </a:solidFill>
            </a:endParaRPr>
          </a:p>
        </p:txBody>
      </p:sp>
      <p:sp>
        <p:nvSpPr>
          <p:cNvPr id="30733" name="13 Rectángulo"/>
          <p:cNvSpPr>
            <a:spLocks noChangeArrowheads="1"/>
          </p:cNvSpPr>
          <p:nvPr/>
        </p:nvSpPr>
        <p:spPr bwMode="auto">
          <a:xfrm>
            <a:off x="4283968" y="1196752"/>
            <a:ext cx="410413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s-ES_tradnl" altLang="es-ES" sz="2000" b="1" dirty="0"/>
              <a:t>PLAN DE COMUNICACIÓN DE LA RRN</a:t>
            </a:r>
            <a:endParaRPr lang="es-ES" altLang="es-ES" sz="2000" b="1" dirty="0"/>
          </a:p>
        </p:txBody>
      </p:sp>
      <p:pic>
        <p:nvPicPr>
          <p:cNvPr id="14" name="13 Imagen" descr="P:\Proyectos\3048809_RED RURAL_14-15\ACTIVIDADES\LOGOS\Logo_RRN_2014.png"/>
          <p:cNvPicPr/>
          <p:nvPr/>
        </p:nvPicPr>
        <p:blipFill>
          <a:blip r:embed="rId3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890270" cy="42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9 Imagen" descr="MAGRAMA_FEADER_EUROPAINVIER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4186914" cy="81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7186</TotalTime>
  <Words>1170</Words>
  <Application>Microsoft Office PowerPoint</Application>
  <PresentationFormat>Presentación en pantalla (4:3)</PresentationFormat>
  <Paragraphs>305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Ministerio de Medio Ambiente Medio Rural y Marino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MariaGR</dc:creator>
  <cp:lastModifiedBy>mchiquer</cp:lastModifiedBy>
  <cp:revision>721</cp:revision>
  <dcterms:created xsi:type="dcterms:W3CDTF">2012-09-27T21:41:49Z</dcterms:created>
  <dcterms:modified xsi:type="dcterms:W3CDTF">2015-06-25T06:36:04Z</dcterms:modified>
</cp:coreProperties>
</file>